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72" r:id="rId6"/>
    <p:sldId id="273" r:id="rId7"/>
    <p:sldId id="294" r:id="rId8"/>
    <p:sldId id="315" r:id="rId9"/>
    <p:sldId id="316" r:id="rId10"/>
    <p:sldId id="317" r:id="rId11"/>
    <p:sldId id="313"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18" r:id="rId26"/>
    <p:sldId id="309" r:id="rId27"/>
    <p:sldId id="310" r:id="rId28"/>
    <p:sldId id="314" r:id="rId29"/>
    <p:sldId id="311" r:id="rId30"/>
    <p:sldId id="312" r:id="rId31"/>
    <p:sldId id="267"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5225"/>
            <a:ext cx="2133600" cy="476250"/>
          </a:xfrm>
        </p:spPr>
        <p:txBody>
          <a:bodyPr/>
          <a:lstStyle>
            <a:lvl1pPr>
              <a:defRPr/>
            </a:lvl1pPr>
          </a:lstStyle>
          <a:p>
            <a:endParaRPr lang="fr-FR"/>
          </a:p>
        </p:txBody>
      </p:sp>
      <p:sp>
        <p:nvSpPr>
          <p:cNvPr id="7" name="Espace réservé du pied de page 6"/>
          <p:cNvSpPr>
            <a:spLocks noGrp="1"/>
          </p:cNvSpPr>
          <p:nvPr>
            <p:ph type="ftr" sz="quarter" idx="11"/>
          </p:nvPr>
        </p:nvSpPr>
        <p:spPr>
          <a:xfrm>
            <a:off x="3124200" y="6245225"/>
            <a:ext cx="2895600" cy="476250"/>
          </a:xfrm>
        </p:spPr>
        <p:txBody>
          <a:bodyPr/>
          <a:lstStyle>
            <a:lvl1pPr>
              <a:defRPr/>
            </a:lvl1pPr>
          </a:lstStyle>
          <a:p>
            <a:endParaRPr lang="fr-FR"/>
          </a:p>
        </p:txBody>
      </p:sp>
      <p:sp>
        <p:nvSpPr>
          <p:cNvPr id="8" name="Espace réservé du numéro de diapositive 7"/>
          <p:cNvSpPr>
            <a:spLocks noGrp="1"/>
          </p:cNvSpPr>
          <p:nvPr>
            <p:ph type="sldNum" sz="quarter" idx="12"/>
          </p:nvPr>
        </p:nvSpPr>
        <p:spPr>
          <a:xfrm>
            <a:off x="6553200" y="6245225"/>
            <a:ext cx="2133600" cy="476250"/>
          </a:xfrm>
        </p:spPr>
        <p:txBody>
          <a:bodyPr/>
          <a:lstStyle>
            <a:lvl1pPr>
              <a:defRPr/>
            </a:lvl1pPr>
          </a:lstStyle>
          <a:p>
            <a:fld id="{18351171-3905-47CA-945E-96BC0143C2D7}"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46F785-B2D1-438B-BE7A-08FA97E71305}" type="datetimeFigureOut">
              <a:rPr lang="fr-FR" smtClean="0"/>
              <a:pPr/>
              <a:t>05/05/2015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45E78B-C5E1-4BC3-8594-93FC206B190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6F785-B2D1-438B-BE7A-08FA97E71305}" type="datetimeFigureOut">
              <a:rPr lang="fr-FR" smtClean="0"/>
              <a:pPr/>
              <a:t>05/05/2015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5E78B-C5E1-4BC3-8594-93FC206B190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fr-FR" sz="2800" b="1" dirty="0">
                <a:solidFill>
                  <a:srgbClr val="C00000"/>
                </a:solidFill>
              </a:rPr>
              <a:t>Méthodes d’étude des poissons </a:t>
            </a:r>
            <a:r>
              <a:rPr lang="fr-FR" sz="2800" dirty="0">
                <a:solidFill>
                  <a:srgbClr val="C00000"/>
                </a:solidFill>
              </a:rPr>
              <a:t/>
            </a:r>
            <a:br>
              <a:rPr lang="fr-FR" sz="2800" dirty="0">
                <a:solidFill>
                  <a:srgbClr val="C00000"/>
                </a:solidFill>
              </a:rPr>
            </a:br>
            <a:endParaRPr lang="fr-FR" sz="2800" b="1" dirty="0">
              <a:solidFill>
                <a:srgbClr val="C00000"/>
              </a:solidFill>
            </a:endParaRPr>
          </a:p>
        </p:txBody>
      </p:sp>
      <p:sp>
        <p:nvSpPr>
          <p:cNvPr id="3" name="Espace réservé du contenu 2"/>
          <p:cNvSpPr>
            <a:spLocks noGrp="1"/>
          </p:cNvSpPr>
          <p:nvPr>
            <p:ph idx="1"/>
          </p:nvPr>
        </p:nvSpPr>
        <p:spPr>
          <a:xfrm>
            <a:off x="0" y="785794"/>
            <a:ext cx="9144000" cy="607220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fr-FR" sz="2800" b="1" dirty="0"/>
              <a:t>A – la ligne</a:t>
            </a:r>
            <a:r>
              <a:rPr lang="fr-FR" sz="2800" dirty="0"/>
              <a:t> : ligne verticale maintenue directement à la main, lestée à son extrémité et utilisée pour la pêche près du fond ou entre deux eaux, </a:t>
            </a:r>
            <a:r>
              <a:rPr lang="fr-FR" sz="2800" dirty="0">
                <a:solidFill>
                  <a:schemeClr val="accent6"/>
                </a:solidFill>
              </a:rPr>
              <a:t>la pêche par les lignes est classée parmi les méthodes sélectives.  </a:t>
            </a:r>
          </a:p>
          <a:p>
            <a:r>
              <a:rPr lang="fr-FR" sz="2800" dirty="0"/>
              <a:t>Elle est composée d’une perche principale d’une longueur variable (jusqu’à quelques mètres) qui porte un à deux hameçons.</a:t>
            </a:r>
          </a:p>
          <a:p>
            <a:r>
              <a:rPr lang="fr-FR" sz="2800" dirty="0">
                <a:solidFill>
                  <a:srgbClr val="FF0000"/>
                </a:solidFill>
              </a:rPr>
              <a:t>Deux types de lignes différents</a:t>
            </a:r>
            <a:r>
              <a:rPr lang="fr-FR" sz="2800" dirty="0"/>
              <a:t> peuvent être distingués selon les espèces ciblées par la pêche :</a:t>
            </a:r>
          </a:p>
          <a:p>
            <a:r>
              <a:rPr lang="fr-FR" sz="2800" dirty="0"/>
              <a:t>- les lignes à main qui ont une résistance de fil peuvent supporter des poids de </a:t>
            </a:r>
            <a:r>
              <a:rPr lang="fr-FR" sz="2800" dirty="0" smtClean="0"/>
              <a:t>3,5 </a:t>
            </a:r>
            <a:r>
              <a:rPr lang="fr-FR" sz="2800" dirty="0"/>
              <a:t>à </a:t>
            </a:r>
            <a:r>
              <a:rPr lang="fr-FR" sz="2800" dirty="0" smtClean="0"/>
              <a:t>3,7 kg (1,5 kg en moyenne) </a:t>
            </a:r>
            <a:r>
              <a:rPr lang="fr-FR" sz="2800" dirty="0"/>
              <a:t>et sont </a:t>
            </a:r>
            <a:endParaRPr lang="fr-FR" sz="2800" dirty="0" smtClean="0"/>
          </a:p>
          <a:p>
            <a:pPr>
              <a:buNone/>
            </a:pPr>
            <a:r>
              <a:rPr lang="fr-FR" sz="2800" dirty="0" smtClean="0"/>
              <a:t>généralement </a:t>
            </a:r>
            <a:r>
              <a:rPr lang="fr-FR" sz="2800" dirty="0"/>
              <a:t>utilisées pour pêcher des </a:t>
            </a:r>
            <a:r>
              <a:rPr lang="fr-FR" sz="2800" dirty="0">
                <a:solidFill>
                  <a:srgbClr val="FF0000"/>
                </a:solidFill>
              </a:rPr>
              <a:t>petites dorades</a:t>
            </a:r>
            <a:r>
              <a:rPr lang="fr-FR" sz="2800" dirty="0"/>
              <a:t>.</a:t>
            </a:r>
          </a:p>
          <a:p>
            <a:r>
              <a:rPr lang="fr-FR" sz="2800" dirty="0"/>
              <a:t>- les lignes à main dont la résistance de fil peuvent supporter un poids de 52 kg et qui sont utilisées pour capturer les gros individus de la </a:t>
            </a:r>
            <a:r>
              <a:rPr lang="fr-FR" sz="2800" dirty="0">
                <a:solidFill>
                  <a:srgbClr val="FF0000"/>
                </a:solidFill>
              </a:rPr>
              <a:t>famille de </a:t>
            </a:r>
            <a:r>
              <a:rPr lang="fr-FR" sz="2800" dirty="0" err="1">
                <a:solidFill>
                  <a:srgbClr val="FF0000"/>
                </a:solidFill>
              </a:rPr>
              <a:t>Scianidés</a:t>
            </a:r>
            <a:r>
              <a:rPr lang="fr-FR" sz="2800" dirty="0">
                <a:solidFill>
                  <a:srgbClr val="FF0000"/>
                </a:solidFill>
              </a:rPr>
              <a:t>.</a:t>
            </a:r>
          </a:p>
          <a:p>
            <a:endParaRPr lang="fr-FR" sz="2800" dirty="0"/>
          </a:p>
        </p:txBody>
      </p:sp>
      <p:pic>
        <p:nvPicPr>
          <p:cNvPr id="4" name="Picture 2"/>
          <p:cNvPicPr>
            <a:picLocks noChangeAspect="1" noChangeArrowheads="1"/>
          </p:cNvPicPr>
          <p:nvPr/>
        </p:nvPicPr>
        <p:blipFill>
          <a:blip r:embed="rId2" cstate="print"/>
          <a:srcRect/>
          <a:stretch>
            <a:fillRect/>
          </a:stretch>
        </p:blipFill>
        <p:spPr bwMode="auto">
          <a:xfrm>
            <a:off x="8143868" y="1857364"/>
            <a:ext cx="1000132" cy="1643074"/>
          </a:xfrm>
          <a:prstGeom prst="rect">
            <a:avLst/>
          </a:prstGeom>
          <a:ln w="9525" cap="flat" cmpd="sng" algn="ctr">
            <a:solidFill>
              <a:schemeClr val="accent3">
                <a:shade val="95000"/>
                <a:satMod val="105000"/>
              </a:schemeClr>
            </a:solidFill>
            <a:prstDash val="solid"/>
            <a:headEnd/>
            <a:tailEnd/>
          </a:ln>
        </p:spPr>
        <p:style>
          <a:lnRef idx="1">
            <a:schemeClr val="accent3"/>
          </a:lnRef>
          <a:fillRef idx="2">
            <a:schemeClr val="accent3"/>
          </a:fillRef>
          <a:effectRef idx="1">
            <a:schemeClr val="accent3"/>
          </a:effectRef>
          <a:fontRef idx="minor">
            <a:schemeClr val="dk1"/>
          </a:fontRef>
        </p:style>
      </p:pic>
      <p:pic>
        <p:nvPicPr>
          <p:cNvPr id="27650" name="Picture 2" descr="http://laurentins.com/images/peche/prises/2007/mai/300px-dorades-grise-cristal-laser-13cm.jpg"/>
          <p:cNvPicPr>
            <a:picLocks noChangeAspect="1" noChangeArrowheads="1"/>
          </p:cNvPicPr>
          <p:nvPr/>
        </p:nvPicPr>
        <p:blipFill>
          <a:blip r:embed="rId3" cstate="print"/>
          <a:srcRect/>
          <a:stretch>
            <a:fillRect/>
          </a:stretch>
        </p:blipFill>
        <p:spPr bwMode="auto">
          <a:xfrm>
            <a:off x="7929586" y="4071942"/>
            <a:ext cx="1214414" cy="1071555"/>
          </a:xfrm>
          <a:prstGeom prst="rect">
            <a:avLst/>
          </a:prstGeom>
          <a:noFill/>
        </p:spPr>
      </p:pic>
      <p:pic>
        <p:nvPicPr>
          <p:cNvPr id="27652" name="Picture 4" descr="http://i513.photobucket.com/albums/t332/arawana973/My%20bettas/Own%20bred/fishing/Courbineresize.jpg"/>
          <p:cNvPicPr>
            <a:picLocks noChangeAspect="1" noChangeArrowheads="1"/>
          </p:cNvPicPr>
          <p:nvPr/>
        </p:nvPicPr>
        <p:blipFill>
          <a:blip r:embed="rId4" cstate="print"/>
          <a:srcRect/>
          <a:stretch>
            <a:fillRect/>
          </a:stretch>
        </p:blipFill>
        <p:spPr bwMode="auto">
          <a:xfrm>
            <a:off x="6429388" y="6215078"/>
            <a:ext cx="1928826" cy="64292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4213" y="277813"/>
            <a:ext cx="7391400" cy="835025"/>
          </a:xfrm>
        </p:spPr>
        <p:style>
          <a:lnRef idx="0">
            <a:schemeClr val="accent1"/>
          </a:lnRef>
          <a:fillRef idx="3">
            <a:schemeClr val="accent1"/>
          </a:fillRef>
          <a:effectRef idx="3">
            <a:schemeClr val="accent1"/>
          </a:effectRef>
          <a:fontRef idx="minor">
            <a:schemeClr val="lt1"/>
          </a:fontRef>
        </p:style>
        <p:txBody>
          <a:bodyPr/>
          <a:lstStyle/>
          <a:p>
            <a:r>
              <a:rPr lang="fr-FR" dirty="0"/>
              <a:t>Peuplement total</a:t>
            </a:r>
          </a:p>
        </p:txBody>
      </p:sp>
      <p:sp>
        <p:nvSpPr>
          <p:cNvPr id="37891" name="Rectangle 3"/>
          <p:cNvSpPr>
            <a:spLocks noGrp="1" noChangeArrowheads="1"/>
          </p:cNvSpPr>
          <p:nvPr>
            <p:ph type="body" idx="1"/>
          </p:nvPr>
        </p:nvSpPr>
        <p:spPr>
          <a:xfrm>
            <a:off x="304800" y="1143000"/>
            <a:ext cx="6248400" cy="4876800"/>
          </a:xfrm>
        </p:spPr>
        <p:style>
          <a:lnRef idx="0">
            <a:schemeClr val="accent1"/>
          </a:lnRef>
          <a:fillRef idx="3">
            <a:schemeClr val="accent1"/>
          </a:fillRef>
          <a:effectRef idx="3">
            <a:schemeClr val="accent1"/>
          </a:effectRef>
          <a:fontRef idx="minor">
            <a:schemeClr val="lt1"/>
          </a:fontRef>
        </p:style>
        <p:txBody>
          <a:bodyPr/>
          <a:lstStyle/>
          <a:p>
            <a:pPr>
              <a:buFont typeface="Wingdings" pitchFamily="2" charset="2"/>
              <a:buNone/>
            </a:pPr>
            <a:r>
              <a:rPr lang="fr-FR" sz="3600" b="1" dirty="0"/>
              <a:t>Assèchement </a:t>
            </a:r>
          </a:p>
          <a:p>
            <a:pPr>
              <a:buClr>
                <a:schemeClr val="tx1"/>
              </a:buClr>
            </a:pPr>
            <a:r>
              <a:rPr lang="fr-FR" sz="2800" dirty="0"/>
              <a:t>Mise à sec d’une région limitée</a:t>
            </a:r>
            <a:r>
              <a:rPr lang="fr-FR" sz="2800" dirty="0">
                <a:solidFill>
                  <a:srgbClr val="666666"/>
                </a:solidFill>
                <a:latin typeface="Verdana" pitchFamily="34" charset="0"/>
              </a:rPr>
              <a:t> </a:t>
            </a:r>
            <a:endParaRPr lang="fr-FR" sz="2800" dirty="0"/>
          </a:p>
          <a:p>
            <a:pPr>
              <a:buClr>
                <a:schemeClr val="tx1"/>
              </a:buClr>
            </a:pPr>
            <a:r>
              <a:rPr lang="fr-FR" sz="2800" dirty="0"/>
              <a:t>Récolte des poissons à vue</a:t>
            </a:r>
          </a:p>
          <a:p>
            <a:pPr>
              <a:buClr>
                <a:schemeClr val="tx1"/>
              </a:buClr>
            </a:pPr>
            <a:r>
              <a:rPr lang="fr-FR" sz="2800" dirty="0"/>
              <a:t>Petites surfaces</a:t>
            </a:r>
          </a:p>
          <a:p>
            <a:pPr>
              <a:buFont typeface="Wingdings" pitchFamily="2" charset="2"/>
              <a:buNone/>
            </a:pPr>
            <a:r>
              <a:rPr lang="fr-FR" sz="3600" b="1" dirty="0"/>
              <a:t>Pêches exhaustives</a:t>
            </a:r>
          </a:p>
          <a:p>
            <a:pPr>
              <a:buClr>
                <a:schemeClr val="tx1"/>
              </a:buClr>
            </a:pPr>
            <a:r>
              <a:rPr lang="fr-FR" sz="2800" dirty="0"/>
              <a:t>Engin peu sélectif</a:t>
            </a:r>
          </a:p>
          <a:p>
            <a:pPr>
              <a:buClr>
                <a:schemeClr val="tx1"/>
              </a:buClr>
            </a:pPr>
            <a:r>
              <a:rPr lang="fr-FR" sz="2800" dirty="0"/>
              <a:t>Pécher dans une air donnée </a:t>
            </a:r>
          </a:p>
          <a:p>
            <a:pPr>
              <a:buClr>
                <a:schemeClr val="tx1"/>
              </a:buClr>
              <a:buFont typeface="Wingdings" pitchFamily="2" charset="2"/>
              <a:buNone/>
            </a:pPr>
            <a:r>
              <a:rPr lang="fr-FR" sz="2800" dirty="0"/>
              <a:t>autant de fois qu’il y a de poissons</a:t>
            </a:r>
          </a:p>
        </p:txBody>
      </p:sp>
      <p:pic>
        <p:nvPicPr>
          <p:cNvPr id="37892" name="Picture 4" descr="assèchement Image"/>
          <p:cNvPicPr>
            <a:picLocks noChangeAspect="1" noChangeArrowheads="1"/>
          </p:cNvPicPr>
          <p:nvPr/>
        </p:nvPicPr>
        <p:blipFill>
          <a:blip r:embed="rId2" cstate="print"/>
          <a:srcRect l="11415" r="11186"/>
          <a:stretch>
            <a:fillRect/>
          </a:stretch>
        </p:blipFill>
        <p:spPr bwMode="auto">
          <a:xfrm>
            <a:off x="5435600" y="2276475"/>
            <a:ext cx="3529013" cy="2724150"/>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85794"/>
          </a:xfrm>
        </p:spPr>
        <p:txBody>
          <a:bodyPr>
            <a:normAutofit fontScale="90000"/>
          </a:bodyPr>
          <a:lstStyle/>
          <a:p>
            <a:r>
              <a:rPr lang="fr-FR" sz="2800" b="1" dirty="0" smtClean="0">
                <a:solidFill>
                  <a:srgbClr val="FF0000"/>
                </a:solidFill>
              </a:rPr>
              <a:t> </a:t>
            </a:r>
            <a:r>
              <a:rPr lang="fr-FR" sz="2800" b="1" dirty="0">
                <a:solidFill>
                  <a:srgbClr val="FF0000"/>
                </a:solidFill>
              </a:rPr>
              <a:t>PRINCIPALES MÉTHODES DE </a:t>
            </a:r>
            <a:r>
              <a:rPr lang="fr-FR" sz="2800" b="1" dirty="0" smtClean="0">
                <a:solidFill>
                  <a:srgbClr val="FF0000"/>
                </a:solidFill>
              </a:rPr>
              <a:t>DÉNOMBREMENT DES OISEAUX</a:t>
            </a:r>
            <a:endParaRPr lang="fr-FR" sz="2800" dirty="0">
              <a:solidFill>
                <a:srgbClr val="FF0000"/>
              </a:solidFill>
            </a:endParaRPr>
          </a:p>
        </p:txBody>
      </p:sp>
      <p:sp>
        <p:nvSpPr>
          <p:cNvPr id="3" name="Sous-titre 2"/>
          <p:cNvSpPr>
            <a:spLocks noGrp="1"/>
          </p:cNvSpPr>
          <p:nvPr>
            <p:ph type="subTitle" idx="1"/>
          </p:nvPr>
        </p:nvSpPr>
        <p:spPr>
          <a:xfrm>
            <a:off x="0" y="714356"/>
            <a:ext cx="8929718" cy="6143644"/>
          </a:xfrm>
        </p:spPr>
        <p:style>
          <a:lnRef idx="2">
            <a:schemeClr val="dk1"/>
          </a:lnRef>
          <a:fillRef idx="1">
            <a:schemeClr val="lt1"/>
          </a:fillRef>
          <a:effectRef idx="0">
            <a:schemeClr val="dk1"/>
          </a:effectRef>
          <a:fontRef idx="minor">
            <a:schemeClr val="dk1"/>
          </a:fontRef>
        </p:style>
        <p:txBody>
          <a:bodyPr>
            <a:normAutofit/>
          </a:bodyPr>
          <a:lstStyle/>
          <a:p>
            <a:r>
              <a:rPr lang="fr-FR" sz="2800" b="1" dirty="0" smtClean="0">
                <a:solidFill>
                  <a:schemeClr val="tx1"/>
                </a:solidFill>
              </a:rPr>
              <a:t>Matériel</a:t>
            </a:r>
          </a:p>
          <a:p>
            <a:pPr algn="l">
              <a:buFontTx/>
              <a:buChar char="-"/>
            </a:pPr>
            <a:r>
              <a:rPr lang="fr-FR" sz="2800" dirty="0" smtClean="0">
                <a:solidFill>
                  <a:srgbClr val="C00000"/>
                </a:solidFill>
              </a:rPr>
              <a:t>Compteur manuel </a:t>
            </a:r>
            <a:r>
              <a:rPr lang="fr-FR" sz="2800" dirty="0" smtClean="0">
                <a:solidFill>
                  <a:schemeClr val="tx1"/>
                </a:solidFill>
              </a:rPr>
              <a:t>utilisé pour les comptages précis d’oiseaux en groupe</a:t>
            </a:r>
          </a:p>
          <a:p>
            <a:pPr algn="l">
              <a:buFontTx/>
              <a:buChar char="-"/>
            </a:pPr>
            <a:r>
              <a:rPr lang="fr-FR" sz="2800" dirty="0" smtClean="0">
                <a:solidFill>
                  <a:srgbClr val="C00000"/>
                </a:solidFill>
              </a:rPr>
              <a:t>Un carnet et un crayon </a:t>
            </a:r>
            <a:r>
              <a:rPr lang="fr-FR" sz="2800" dirty="0" smtClean="0">
                <a:solidFill>
                  <a:schemeClr val="tx1"/>
                </a:solidFill>
              </a:rPr>
              <a:t>sont indispensables, et un dictaphone (enregistreur) peut également se révéler bien utile. </a:t>
            </a:r>
            <a:br>
              <a:rPr lang="fr-FR" sz="2800" dirty="0" smtClean="0">
                <a:solidFill>
                  <a:schemeClr val="tx1"/>
                </a:solidFill>
              </a:rPr>
            </a:br>
            <a:r>
              <a:rPr lang="fr-FR" sz="2800" dirty="0" smtClean="0">
                <a:solidFill>
                  <a:schemeClr val="tx1"/>
                </a:solidFill>
              </a:rPr>
              <a:t>- Il est avantageux d'utiliser des </a:t>
            </a:r>
            <a:r>
              <a:rPr lang="fr-FR" sz="2800" dirty="0" smtClean="0">
                <a:solidFill>
                  <a:srgbClr val="C00000"/>
                </a:solidFill>
              </a:rPr>
              <a:t>jumelles</a:t>
            </a:r>
            <a:r>
              <a:rPr lang="fr-FR" sz="2800" dirty="0" smtClean="0">
                <a:solidFill>
                  <a:schemeClr val="tx1"/>
                </a:solidFill>
              </a:rPr>
              <a:t> à large champ et une </a:t>
            </a:r>
            <a:r>
              <a:rPr lang="fr-FR" sz="2800" dirty="0" smtClean="0">
                <a:solidFill>
                  <a:srgbClr val="C00000"/>
                </a:solidFill>
              </a:rPr>
              <a:t>longue-vue (télescope)</a:t>
            </a:r>
            <a:r>
              <a:rPr lang="fr-FR" sz="2800" dirty="0" smtClean="0">
                <a:solidFill>
                  <a:schemeClr val="tx1"/>
                </a:solidFill>
              </a:rPr>
              <a:t> avec objectif grand angle. </a:t>
            </a:r>
            <a:endParaRPr lang="fr-FR" sz="2800" b="1" dirty="0" smtClean="0">
              <a:solidFill>
                <a:schemeClr val="tx1"/>
              </a:solidFill>
            </a:endParaRPr>
          </a:p>
          <a:p>
            <a:pPr algn="l"/>
            <a:r>
              <a:rPr lang="fr-FR" sz="2800" b="1" dirty="0" smtClean="0">
                <a:solidFill>
                  <a:schemeClr val="tx1"/>
                </a:solidFill>
              </a:rPr>
              <a:t> - </a:t>
            </a:r>
            <a:r>
              <a:rPr lang="fr-FR" sz="2800" b="1" dirty="0" smtClean="0">
                <a:solidFill>
                  <a:srgbClr val="C00000"/>
                </a:solidFill>
              </a:rPr>
              <a:t>L</a:t>
            </a:r>
            <a:r>
              <a:rPr lang="fr-FR" sz="2800" dirty="0" smtClean="0">
                <a:solidFill>
                  <a:srgbClr val="C00000"/>
                </a:solidFill>
              </a:rPr>
              <a:t>'appareil photographique </a:t>
            </a:r>
            <a:r>
              <a:rPr lang="fr-FR" sz="2800" dirty="0" smtClean="0">
                <a:solidFill>
                  <a:schemeClr val="tx1"/>
                </a:solidFill>
              </a:rPr>
              <a:t>peut être un plus, si le contexte permet de photographier la globalité du groupe d'oiseaux.</a:t>
            </a:r>
          </a:p>
          <a:p>
            <a:pPr algn="l">
              <a:buFontTx/>
              <a:buChar char="-"/>
            </a:pPr>
            <a:r>
              <a:rPr lang="fr-FR" sz="2800" dirty="0" smtClean="0">
                <a:solidFill>
                  <a:srgbClr val="C00000"/>
                </a:solidFill>
              </a:rPr>
              <a:t>Guide d'identification</a:t>
            </a:r>
          </a:p>
          <a:p>
            <a:pPr algn="l">
              <a:buFontTx/>
              <a:buChar char="-"/>
            </a:pPr>
            <a:r>
              <a:rPr lang="fr-FR" sz="2800" dirty="0" smtClean="0">
                <a:solidFill>
                  <a:srgbClr val="C00000"/>
                </a:solidFill>
              </a:rPr>
              <a:t>Cartes et GPS</a:t>
            </a:r>
            <a:endParaRPr lang="fr-FR" sz="2800" b="1" dirty="0">
              <a:solidFill>
                <a:srgbClr val="C00000"/>
              </a:solidFill>
            </a:endParaRPr>
          </a:p>
        </p:txBody>
      </p:sp>
      <p:sp>
        <p:nvSpPr>
          <p:cNvPr id="17412" name="AutoShape 4" descr="data:image/jpeg;base64,/9j/4AAQSkZJRgABAQAAAQABAAD/2wCEAAkGBhISERUUExQVFRUWGBgaGBgXGBgcHBcbGBcVFRcYGRgYHSYeGhwjHBcWIC8gJCcpLCwsFR4xNTAqNSYrLCkBCQoKDgwOGg8PGiokHyQsKSwsLCwsLC8sLCwsLCksLC8sLCw0LCwsLCwsLCwsLCwsLCwsKSwsLCwsLCwsKSwsLP/AABEIALoBDwMBIgACEQEDEQH/xAAbAAACAwEBAQAAAAAAAAAAAAADBAECBQYAB//EAEAQAAECAwQIBAIJAwQCAwAAAAECEQADIQQSMUEFIlFhcYGRoRMyscEG0RRCUmKCkuHw8RUzciNDU8Ky0gc0ov/EABkBAAMBAQEAAAAAAAAAAAAAAAIDBAEABf/EACsRAAICAQQABAUFAQAAAAAAAAECABEhAxIxQQRRYZEiMoGhsRNxwfDxQv/aAAwDAQACEQMRAD8AFptI8WUE1ffGlYQxL4sw50f97YRtsv8A1kKVkC1ekHUsHMYRCwF5lKsQMTHm2RImEVqS5HXGNKyyVJKVCiC7U4P7QoSLwvUSolxmN/72x0VvstxMpIoyX4Xje9GjA5V1Ud37V/kxyCLiNfEA2jGKzlm6pKHSa594kyy7lbtlCwms5JfAdYcSd4FQRlYSxWYglRU6UlA/MFfIwxaQQFjGnDA/rBwtPgrl4HUVTa6vZusCUkqFSdZBHMBj6RqtYM1loipjCbMFL+I8pybZG5Nnf2hgCgP3Y+0ZqrAkhJvHnuh6fZwQirMkRzD4hNVvhMB9IWZrLU5YsdlP0hRdlAIUpZJfCsOKs7KvCqgQPZ+8TNlk3QQN+6OUZNiC/AqLSpZvkuecNy+kXErhEfRyP5jEBs/vFkyQpt/GClQ3QvLS5AwgM1VSSY7UNThxGVLYMICoOTCtonEJJTU0aG0S1k+XERCwLni47gTyQWF1RSoFwdhEZE2yzJU0zVq8QroQw9BhGwrZAZtUsf3WCXXNUBMqSZd8hwydsXsLkrSU0SabxlELN3VGZAENi3o8QoSSUpooszq2w9GugDNoUTLrWSGFOUC0ZOCVrQrA1HuINPKUaxUW3RlotiDMGLioPGDZWHUBTfMW0/LT4hLDEJ61jotFICLFKGDTFekY+nJYN0pFTMBhq2TiJCUu4vuWydoT4hdxX0N/mNQDbF9LywtQVsU0ekMq8n7/ALQW0gBQABLVP7MIpnkBSsK5VbZDkNLiLqzmGlaQMy0gBJCUBuJ5xq6RS4SRRjCVhCdRT1OO+NG1y3TtaHLxcW1BqE0ribruBTP5Rh2dRTOWkF3Yj9I1EVAZJdtsZk5BM1R8pCWB4wT1WYC9iEs4E0zA+F0Hk9IXnWOWmiiTBNHSfDSrFRUpy22JM1RV5OohGmilb7jtUndUzrZrqejpZt0UXMNM6gxWVIPiFLgOxf5webZgnBQPCJCWYXGEgVD2XRSJ01AU91yS25lF9zCCaQ0ilUwqJxJI4ZdoYsbIlzJlQSLieKqkjkO8IS3AqATjXKC0qbVLDoV/J/iYxpRcal2xK0HN9sJypd9eAOArlWntBrqWZgNwApC9hbzA0CieIDmKPiBtoK0cCH0illTGoEqAxyGDdIpZrQDdIHlUBjheo/UQhKnLWm+hN4KIcEscP17QXR97y+GAo3nY+Zi6acj+zGNajEO9xlVW9JmBwWqCN+2NBCdRPDPdCVt0XdnOxAIvc3h4KdKRnrDoxhgJNXAqtw/vM8uWQpwaOPUVg018x2gFps6riqmoO7KIsUwrlpUVHAAg7RjB8EesDlT6QriInJVdLAPFUIDY1ftBEoUM6RoEAyAWBNPL3MZ6VJerRr+AgSVKmh7xZAfqeAjJmKlt5aRMzbia6h+UouegBySC+HKGZWV089kB0omXUpDJepNWgstQYXRSJXdqxzG0IVZyxEU8QDFucGSd8CmirEPC9LBnHMLNtKWQdXdyzgKVBzTEuYpIKimqMMOEGFiJybm0VoGMByIzLkA0Jx2mMu0yFKWoJAYMH2EQ4myhObncY0PA+tSoY0z/AFh5baRc5FsYmTMSVLSFAsliDt2xaZPLzEjWDYZBhB9Ly1FkyyQohn4QgDM8NVUuAAWGzF41hurE0EUYdDzEhgAWyMRIsiGKNo77YTs0whCbhoMRDUglyp8RhHFSKoQbBvMmyLaZc+wEsY1TLCq32IjHWCmZLVkoNzjWSkxyEgVB1Ku4SzrXcBBHWMXSFsUHB861BIaNFUg7aRjWeRetaQzlCSTxJpAklsETV7M1pFmXMQoXikvUJ/xDQzZUTCgCt5NCra0FsUwOobXPdovZ5hRMWAfMysORh+nREHUu/oJiy7KoXnAy/dY8okUu84cmLUEkEvu9oHYglUxIUGBIJ4Cp7R5Loi2QZQLNRrScy4JMtqtfVxWHA5BoVVOH2e4949pC1mZMKtqqUFBgB0iELILGvIVh3hhsWjB1TZhELUUlgkbKiFwAkhJGI9jHrfMUVISKJzpUR61Tk35R+0p8Nys4pcGxMTiBTOShODUJ7mKaMtqkgr8xccnYgDdHrUvxVJkoIHlKlfZAILby8dbatByUyUolAE3QKbQC/vE3iSVQVLfCgbyTM22JVMlgXQpRFAMt1ceIhAWKbLAvhtZwcqhmimjpy5a9Vw2TR0Gm5ryQFfWAOyoryiTQ1CGAuVeI0wUJmFZLUVoBIxG2EtEIIlCn2m20J/fKLzZi5clKEAXyoJGY1lM/QvygpUUodDFqjYw28o9ls1U8UCrl6nAK7QzZLGqYoBiwe8dgGMAkzSQCwYh6b4cXPCEKQMXBXuzCfeFuWql5P9uYoHJ6lLaPEILEAaqQdmUKjRdC47iFSshAvkPjUuGen8QtMmvQq/KISylVABhXZszQ/pZYAhIrXWxiybEHoUjiqMr6PmlS3x+bxcWdiPEDg4GJHVgtH8RmJtXQkYpPAiFvBKtZKgA430zpC6ggJU2BHTe8V0fY7qgZZUQSCo0PQYRSjEIPxB25m9pSQEgGWu8kjLEEYv1jJNnUogEkPT9iDWhcxJBdSMageYYMQcoCLWakti6SKEYYwvSLMDua/eaQLj0izJQSPMsPw384lE0131rtGHCAAm8De28yYckqBSXh7DahnbsipmrnB5bHz1rtjNtK1IXMLllsGGe2HJtlBKVAvsGyK22y6sumJJjmbaABMA5npQl1UljtSBjHpwSryuKc+kVskm6txQHEd4ctxKFBSU5emcaWYTQoIhkTAA7O23HD+YOLWFOGukbR6GBLnE+YEOP1+cBQcXahA/8AX97o06jDHMAqDmNTAq6+q0KWCyKROvm6yksRm70aInK1kozxxyEL6SXdXLU5BSoEbwaKEGpJNwaxU2ZRSFBxiVDu8U0jaJctaFOQdYHgz+0Cs1qDoL/7ixXe8Gmzgud5QQgVpmYeg+HEFj8WZQjVygFnDIWr8PM49h3iyKSyb4xyHyhdc9QloAL3nWr8Rp2AjyS6teO5WoIz6RWYpRyX2hmUhZ+oob1fpFPGWzXYP9KnZADk8P0xfMS0KZSyMucY9vs80ISkqAQlZQWe86lugg7GX2jQm2i0EapI20SI5r4j0tNQhlhTrWgg5ahdudOkP+K5yUJ00ixyrOQXrQc88Iid8aTZVpMqWm+hQGQBSTiKnWox21iiJapgcqoatdHGMFE4yZxmK+teYU8t6ihxbLY0BrLWnnJMo0CW1K6naWJJLOm7teAfFVsJDJYsG4ExpaImeNLvCOd0qCpakjAGp2uHp0blHm+FXdqcT0vFuF0yBBKT/pIId0SyrF2JTdDc1HpDci6JYcmia9IRs4NxYeilgJ4JLdzegukbIAgspRegrt3R7CnkzxXGAI5oZSRKC2YDAVZ8hXrAPo95SyTUq674J4RCUpfyjy1zxrWAzFn/AI1dY5AfmMFiOBFZ1gqQ5oci++Ffo6hQJLcP1hsWiYAWlqcnB92MJz/iEJoo1zYim7jAMAZwUniFs1jmIJxDilYILIshlFxvJg8i1SVpBCyVZAF4uJyRkvnEzabHhow/DyIBVnui4nBXmrlnDFiQUSygCiTRtkEkz0nb1EFmqAqO/wDMYCBhmmD9p42talEqyAFd8DmSQrFPSkeUkXnvPXNMFnImLAuskbhj1MO06UUGgNJRLYUfnD9ikghV1Qw6RkTLNPRW+SNyX9IhMxaBeK05BQLg1P6x2o4qj5iaouPGwqIehBfAMcY9bZQ8OWkgk1Ar6wCdaSopdctAwSArExpaQsJWJQS1E11sxjAamoGZQovJzNAIBuZCLFMcDfSsEtThQfY1QYZXoxSCHKXemsKHERe12MqUFOAFPngcFDq8Y6sOoSkFYoiYSkFwWY58+0Lz7MTMe8QFi6WyLuk9aczDcqyUAJFQRTm3p3i0yS6cXywbCjvxEOotAB25iWirxVK8RgohaakF2Yw9pSxICFErwrQVHCM23SpviIUlIKQ6lEHA4Lb15xtg08t4EbBDlPw3Ux8NMKwzQlMo3SUla1ORsfLmI0LNPVLJN2swO3OgruidEKdQTd8l/LBzTtDU2x+LMDK8oJcb9VuxhqElbEBwLmbbxdkKIAOG3E0H73R66tgBkAMDgA2MRbJBmKQEkAA31AkOWomnWPFSXqRy/mPKJYDI+0pNUJ76PMP1h++cFRZ5o+sOsCTOArfH74Q3aGEmXMprKWPykN6npGqByYPMkSFt/c/fSOc+N7EpVnFbxStJd61dJpzEbiLSn+P5jK+K9IBNnugPeUntU15RWjDgRVRm2zzKkoRVK1MgEksKAFW2nuI5bTqVFZSDqoonNxt7Ybo1BpLxpqVK8iUkAE7g5J3k9odmaNSsOnBsy/7MTeI1NrAT0/DadgnzivwRpyYhM6Wo0uEiuHWNGbawDPd31bo+8lN7u8BsOhGKnwKSN7MRQw/OsbJUUoJOQIAGQxBcs0ZpBXszNaxQgZFgXLRLChrNgcC4BJ4wS1WdJcPRmOwHEHGDIMyYBuqz0fMVxjxlqJdt2UUjaJG4bmEschKkpvKN9g+Pq8MJsYfB+IJ94p/TVqFQwPAesXm6MJB/1EpO1wW5YRSqScmIW2WhBusL6wyUttzxoBjHImwykTZklaApTXQsEsDTW449Y7exaKRLuqCnWC7sVcMaRy/xPp+XJtBrfKvMwSCjdT0yibVVzkSvQZFwYGx6O8MoVLJTrMSTizU3PHY2rRylis26GwZLR82Xpw0UgpAxCXqS7YDP2gts+MLSai6gbG+cBpo3/UPXKsKWdZ/SE3qTSS9SAYNN0UhSQFLKgkuAS1fWOBkfENox8Qs/fhsjd0d8SG8AtQPZo1tOs9ycAmdJMstyWrw3KiNQEuE13xpInuhImAqUEjB2TtYRaRLSUg+ImrHKDXE/83eHrpnBx9oksBiZlrlJIdJmpO4E9mjBJtHiJBvqluLzoY1pR8Y69ZSP91fIiAmYCXClv/kmu4wZRTzX2nKxHE4T4gsE4rKZcoqQ+objKG8tgYpYrVpGUQyVEgYKS9OBjt9I6URKFEqUtRZKQRU7eAgdhtKhrKqqZgSGAu0ZsdvF4WzaelQMcqPq2QJlzNMWoL/+sFpIScCMUgnA5FxyhqwaUnFCwuQoKBdKTmDRTcKFt5jbUhYAKVgA7WzLwhpS3GWjxCoKuEKLYgOyqZ0JjDtZQROyrEGAlWqaweUoMxwGRfHhB/pSkKUCGIOBGGR7jvBrJpdSpZK2GNCKtinqkgtvhOw6TUtKCsXSKE4gpUnVrtcDrBFF5EWCaIMcRaFLJBGQKWGJGI5iv4Y8qarPDpFLdabqLyUgqBF0OQSXDCNGXMBRUAHYKtGqlk5gscCYtgn3Vq1Xc76M9eG+GdCrPhlRKUlSiWIdgSaPC4mXZcwpDLuqbF3Y0pGloSYBZ5ZLuUirVMHprjmdqH0nJWuUoKQpqXmPPbDYsqvsjmTF7TJMyWoXic3ypXLhDATQNWmJJ6x5rteQY8cQCZA2p4CNi2SAbHITsXN9Un3hRFkJw7fKHJ8hXgSwVYKmHADG5v3RgVpljMRTJQPqBm2nHbHM/GdoQkS0pDKcnAjcMcc46sFhkeXvHzr4kmKVPNFXRQO/qcYsXFQALjOiLabpDAnJ8sySP3hHXaA1QytZ64YHc0cboZAI34H98I6rRVtCCz7oh8YLup7Hg8KLmja7QUoURQARhf16Yo6xIu4AmjUrvNY17TMRMLJUNY1fdgGhuyaHlTCBMReANSCzPSnrziPS1dvMp1NO+IhYtLKUsXdYMAaMps6ClNoGUbE2zBgElVWIPGrHIYRsWP4TkoN5AONB7P3gGkdGnWobpywCQ77YedYdSYLcWTphISrxHUkBqeZ9xqCOPWMabaQAbilbnGIyo9eRg69HVYDliHHtCdosRSqgYC7e2Bz6xg1z1CPhweYK0aemo+qnNlJUW3UNeRj51pWxqKlLvXsScauY+j2vRyJsxkpd2dttX9HbfGtoXRKJV+6AWqykgmgfZWsW6fihVkSN/CZoT45o9OODtSLLQSWOO8x2OkfhKSorVInIdz/pqPPVXgccDHP2zQM6WXMss2I1g2ZcRSjb8iTspQUZOjNGJUWKkjeSG2GBTbUhTpYOHKSB2MUsFnSSASQ+GGfEtD1m+ErQs6qUttvob1jlQliZrOAom98K6TSyULXTeap3cId0t8YyLPNMtOuoUUaMDs4xnSdCJsDTp65SlAOlAN4k7sueEcTMmeKtRViVKUW2qLnhBHTAGYncGOJ9M0P8VInqYEpJ2s3zjopxQhF5cwbmz4AGPjFkmeHMBS7AjGPrNksslctE2Yda6Kl25JwgR5H8wnUcyV6Amz7Oq0JveICQhIySNY9T6QnYRaClLoZaQEi85pwPrEaW+K7ktN0zCHJSXu4bA9BGXJ/+T1pLIlByGdSnzxYfukedrI7NjM9HRYKucTp9GSSUkTCBrn9RCfxJo5M2WuWlV1yllVL/AFq7qNHI2z4htCtZS2TiAmgLvhtwhBGn52N4vxMU6VqtVJ9ZAzXc7uSD4RYrqlCRerdZIBUfT8MCmSEiaJeskFCKsfqqUct1IxtHafmBmVeeOlsNoE5ZJUyikJIAqzk4DnD0cM1dyd9IqLjF0KLByKEMAaivLCGFlISdVjvpDqCEDVdv8SIFO0gkteGG6LBpgcmR7r6mbo9N68QlRL4Bif1gmjJjgpukgKUB+8OkHl6VReJAfl7xWZa76tVwM2uiB2qODCJJ6mEm1pIACSGwrUcoKi9dSxAxBBAbGgiPAnDA/wDierRMgzHAKQanLrujx2ajgStRipIkqZgBU1Iq3TCGZ0geEL5ZKSty52JfHhEKTML3LimwD3XOx1Fh+kBToC1Ti01roqEJULoejkh38sUojagBrEDC3mcDabTOnLWpKiEpLBDlw5IHE0rDFitxSpKJ6QtOGtil2ruyhm1/Dc6yzwJnmW5SQXCsix2h89sZtslplzddQodr8cI5wQ20yvTrYCI3abGmTMUHLFmI2Yw5ZbXLer4boztIaWlzFi47AM5GPKIs8xJMA6FhmM03CmhOo0bpGUDUEDa0dXozSVmDB1HlTmY4XR0kg6rk7E17Rv2fSQSoeLeR/kCkekQtpd0faWfqdWJ2itPpCAUpLkbQGxYZ4wnI07LUhQWkitS9RtjMkfEdnoAok9du3jGVbtJNeYeY1p+sYFPlA+ETTtGnZV5pYLttFS9HfANsjAn6aUQWASpxeLOTWgrCyASpyWxwDnoY0JFgsqjWasnO6H7BFIdp+HL9j3gP4gJzcwJ1qmTJgJKyUl6U2nIUjesckrlqWtaU3hgpZcYY9IYGhrM7+Ks7GHyAiq9EouMmcti7m7XgxV7RYuhXzUfrI28SCfhsfSKyNCFKR4agXOKVSugvkv0g1o0DNWBeVP5IQ3VC0v0hY/Dkpwp55IwJQn3jYkaIcglc9t00JH5Q3aK0br+ZHqZzf2nNTfgYguFFAP2kkehMUk/BSXrMQobASPVIjtVaOSzeNPSTheUVetICnQreWb4hGSkB+bFME2l5fmANQ1zMNXwhI+uklsyt26YCOU01OsEq0p8AKWGZSXZDilFGrYvHcfEctSLLNPlVdySa4PUqOUfHQglXGBKmswlObE0tIzEqLgBAJoMT1wxin9VmFgVqIAYVOGyACWSHJphB5diSSHUAOMKFKMyg2xsRyXpJahU3gBgct8NWfRsqaHBKTuj1p0eiUEEKF1YZ9hr5hy7xGi56XooJfIkHvCybFiOAINGFtdioA7hIoBshYS5YTiCdr+2UOWySVVAfbdq3SMwopgP3ugApqGzC5qykmzhM0lLAsa4HlBUaZQqcVhRTgQx673fLfCEiWpbJUNXhyhnR+hgqddZk5k06PGBfPmYz0PSd1onSPipBTeJ2tT82BjTXLWR5W5D3EZdjswloCUCg77TDMuSQdYEjN/aLFIqszznybhpdlVmotxTFplnfBR4OKxMuyy3oABtKi/SInXEhgApWV1R9qw/gX/MWcmJJ0hZsACebekWlaRlrVdShgc3p6RmHRKUl8Gps7qEM2ZLHOuLFo81nYYoD6CUqB/TGDPunyA8R+sZ3xL8VLs0ogIAUvyggEJbE8n7xoFJu01CXYgh4xvirQU+0SkNVSHopQBII+8d0douxNGawAnzudbZs6ZemKUo7ST0i6pZIdqZQTwFBTKF0ihDNhETElqYP+8Ie3OIS8ZgbPKJJAyrDslKgAQx4Z+8Ro6YtK3Db7woxxcfKAygoHdrdyNkYeahCgJ03w98QKQQ4N7JQIGORcd468aStC/NKnXciQkjjVBj5xYp6xS6k8feO90Nb5lwBQSQcQCoEc3r0jUuyAanalUCRcvKIK6lIOxUtIPZAglsS4qUEfdSH9BDi5iH/ALb8Vk9oCbcCf7Y6qPvAsB235g7z0sRlypJHmmjmke8X/piTrJUum26B1vUhybaAGATKr935loFKmu7JTyCW7CMG1cH8QC5MqmyqYlKkvsK0H3hWamcPKE9UnpWNJOlwgt4ZUNqVexYwY6aSR/aDfec+0OK6dfNFBmviZ0j6QqgSnlc9lRoDR1oYE3VNto3SKeLKxEuSOSx3AgE22ypZGojWzSpXqogRwCVk39ZxLHgQgVbE0upu7l+xBiUeO9UJB2gOeyYLZbffxlgp3L9nhtYQ+pNubQSv1ekFtVvlY+/+QbI5EyP6qsO/jvvFPaPnvxBJUqeSoAFWdQ/WPoulbNaDWTaQk8QsHiGJ7R88tcu03yJ/iYmpQqp2igpAEUKsxqUTcy1SWiyZRBGqTyg8uSu/qpJr9knsRH0KyabUmWkLmTBQY2YEdQI5AD80NiR8s+fz1XmcMAKBomySA+EfRTpMH/eln/KQR/2EEChkJK94kH1BMdt0xgN/fed+oxyRMrQcuSmXWzGaTjn7CNLwbGRWwrQdvhOO0OIAb+3K4MpP/V4kBOaJI/ET2IEGpofN9opyCePvE0zLGKeERwlKHs8PSvDYXUqbe49TEKXL/wCNBb7KjEywDgCI7fnr2gkfvHJE9qXT193i5mK+qlQ4H9YAElO35c4tLlkuQTTJ/SHAniLIlwZpON0bC3zgk2yLVi3T9YCuzqA8yxxMXFpDVYt99Q7uIIV2PvM/b8TnlkOxLlsCO7NBLOVAMpPPd1YdIzwtS11FBlR+cPzZyikjwwGArj2jxkBu5YY0CFjUvAgNeN0ijUIIw37oxLdpKbLP+qlK5anAIIBLPiztDei7QpK63GNHAKVDdUAGHNOyR4KQGdSFNj5rxfrRowOyvtbiHQqxPnNqmiZMdIupyBam5wA8LrENpsikpJUCnWZyNm/94QOQBfANa5Q8nMYBiLoHWCIlkx20vQ0pco6rUqcxnsjmLPKQ9VNU5YjKBL0LqagLGo/obRtKh+g9Y6WUu6wa6k4jHmTFdCyBc/0+Ygq7GoY07d4mT9R23rKNYpppsMeXo9QS90lxvHc/KEJclAoXSX2g+jQaz2gp+8/3gfV4tMtKWa4Of6GPRBBGMelTyuIqtCbxurUdrhm+YgqbQE4XH+0B+jQWSkPS8G+6otux9YDP0Ykkm8k7lIUPQN2gNh5HM255GkZhNWO7bwZoaRbpRDKkp5mM2XZw+tLNMLjjmQWgyrKkB3KafWLehJgtMv5gzGA8o2pctnEtI5+zwlNDFQdjRmFBxrAJTOWKVA7DXm8NyrKpIdN0A/414v8AKOYk9ThQgJlnV4ZUCAQ1EkOXIGA4w5MUlNGr90u/LKBTlpNFAk7lJA25JiJSZShrJAOFVrPoWgAV4H994RlAu851vxP7xzE5FvSrUWZf+M8/9lx14KAwCQRxEemy5K/7soFs6E+kaoA7nXOVsOkbcJn+otbbbyCesdTZV3mdTlslXn6F4GjR1mDmW6Nvl+QMQvRKHDEKfaQGgSHu+YRIMNbbOs+VgNi0E92eETZ1vqqRwSoA9C0FmSLi2B5AgjlEX0mt0E7j/MIdgcEQlNCM2TRqzW+rgXPsRFDZZgNVJI2O3rAwU5hQ/e2Ciyyz9ZY24e0Gi3wPvAJkyJZbFWOUMeKU4lX5f1hQzJUpCytRASpnuv5rpSW/F2h7R05JlpXilVReBwehbEOG6xSqEGAeLkSpqHarHMMPWCT5aANUL43hHrRaUfUCXyoRXJ64QXR81KksUVSbprsAI7EQ5QDixFnzg7OUn7XMkPDEyzIbWS/Mn2gipqUjyGIM9JyV+cjsIaFAxcGzOaslqwUqWjlffsqHzagWZBH5iO8ZSQFeRUt9i8eTH2gyfEAqw3pLDqI8wEhcjEpPMbBZQIZ9hJHvSLW22X2vIdkgUO8kmu2EPo001xBzSQe4MSJl2hCuZJHtAjaWvuFZqUXJvYJcfeaINjRiEJSoZhJ9g0PSZwIoU8HI9RFplp2hJ4gHukiGqFg2Yilc0Ai+ltwr0IhWy2OzKC1FRCy5chQc8KJ7RoT7aliLjA7FqTxoXfgYFaJ7SriVOnYEsfSEaxAWllfh8mzE7BalAgazHEZRq2mRdJAFN79KGM6zpCCFAkjeTToIfSolmq5yiZCQcGpV4gqUyIKRYw73QOBbtD8oDAnpdgYQoYpIeIdNXLcouVmXk++J5Ro9R8ICBqvyvPxxgyJZIoVE77zc6xjJUp6dgr2MNG1lCfMrmcOZYxYmoTk8ekSwHE9Ns00qqpA4XvVz6QjapnheZJO9Ln2eGV6QcYXt975pMIT7WfqpIPEeyUmFuNMm+4Q3cRyVbLLMA1lg76e0aEmShnE9RGy8PSOdlWo/WUAeKT6gwdnxUW4J+UBuHde0KprTtHFWCgfwn1S8VmaKWjEp6xnCQkB36pb0iUKDOx45dYBgvNfeaDGPDV/yJG4g/KLmZNSNWZJI4V4MRAEzUNrFlZEGnMH5wMzEEECYnmHB44wIauAPoZtR1VtUlLzPB3ECEfpIUXQok/cDPzFYyp1oVLUwLf4OB8oJLt8w4Evtz6wt9W8EzQs1xOJYec7FOT0BECdTnFO4UbkownKnTVGiw+8pB6wcWGaoYv8AiSfeBZtxBWzOHrDJtKgRUsc70FUsE+YjfT9mIl6NmfZJHL0EeFjW7FJ5D9IcN9dwcT0kpKpgKnFNtGSDRzv34Q/Z5ACQm8tgAKAHCmyEEWEpBoczVv3hBrMAqWFFkuxYgvXakYQ9WY8zDVR5UtJbWUG2o+UUs8iW6iJjEli6TS7q0cxRNnSzhQfck/KHZKUXQCUUAHHo8UKPMCKJkIsaP+QHiBBk2CWcQFdvSBoTcJAlgBVSbpLnD2iR4gOokpHCneGgKOvzFknznKzdGBZeqDsxHWKq0UUHI8z7xWba5icUrDbMPlEStOl6gcxHknaDmWZjYkrTikjvFfpTHeNohuz6VCj5RyJHaGguURULHAhQ+cEqAn4TMJrqZWociHxYv2MeuywaKI4g+zxqps0kn+4w2FBHcRSbotJ8qkn8fzEGdFucGDvEy7XZkqF1wdhAw6x5Esy2N5t/8Q8JBRQoHEn5ERC2BYoI4E/KJdTSI9PeVaOpQ/yLWi0lRF4pPKsSFH+IrMlIKwzg5VrBg2Y7QG1ieZjkdCSFE5PzPtF1znYH5nrjACsZQV1FroJ4EP0MO09zdiKNCReummPAv6QZc5RFVr7e8ClNneH5T8oMLVLGLbnQT6GKFRl7qLJBmdNnKJxD70h4Cmct2WSnYXAB6vG4LTIIdSUb9Yp560WUiUcZTp2kuPWGBGv5rg2PKZQsAJqcdpDHoAI8bEkfVB4LUPQmHvEkswQQBsdvX2gM4yxUJUHwd/cQvUU8iEpgpaUfZUn8b/8AkmH5Vklt/du7ik+uEIJmv9Ux6faVJ8oGGBNesLUhct+JpzxHv6eML0tW90+8LTtBSncoQf8AFZT11TWERa5jC8CBvZXy7w3Z13s//wAwf6i8VMqKzdGSwaao3rSr1aKGw/ZJLbh7KjSmWVJ+uAdrFuxhRNhlDGbKPBSh6vCn074qEDBokq+weLH9YkzFCiiRyb0hv6NdDpIY4XS/8wSVNVm2GBEANMA5xNu4OSpixVd2+f5Q2hSBhMH5lj2j1nmpSADdujAAvzZ4MEyjhXgkfrFigdERRMXnqF03SCWLMpZy3iL2aYyE1agwO4bBBEGWMUdiPaLSDKADBTZY4ZZbIML3YmEyPpI+3M7RYKScVzDxb2MSqWg1pz/UQWXLR9kDmkwwKfSATJExIwc82/7QW9eyI5q+UR9GT/FPSCoS2/ipUUKp7iyRMCboZe08yDCS9G4+U88OUdTISCawPSIZFNsSPoLVx4c3U5ZMhsot4jYEjg8bFo8vKEpaQRWsSnQ8jGb4KTNJNVKbcPXAQZU9DYqJ/wAW7gwUSEt5R0ELNrQTbkAFzhRl5SJivLeYbw3cQ3NnTU1KhhmQffCAy0iF7SnXPGMc7EvPvNU2YxLtSlZBW5h2hhDHzSwPzfxBNHqIRDiFk4kmKtNbAzFMa6mWuZKwuEfigyJEk1KldHhlclJxA6CAzJSdg6CGbPOvaBug5lgkKoZihyb5PATo5DgCYkgYA094vMFRFJpdVa8YFq8hCH7wQ0UoGipavTk8VVosgf2xxvP6wWbLGwdIStRbClBhyiV3XyjADCJ0ezhSV8E1HVooJQB1Uq5u/YiBptCgaKUOZjSEwkByY5c4E6Kiz53in8Kvl7xMySPtg8j7iNawih4QaQkKJcPxrDf0Q4owd9TEuFmvPzgf0T7zcFH0jU0ggAlgBhhF5spLCgw2Rw0s1O3YuZF5KfMQrcUj5wLwkGoSK5NTpWNNSQMIm8dsA2kfOaGmWiwPggDhe9BDX0AD6r8Qs+sPhZbEwJRjNoHOZtxcSkbG/N/6wWUJQLV4h/0gssQSYkbIJVriCTCS0SSPOobnMWQiWAwWofi+cKgxMjzQ7dXQg16x5EhOczqRBTYUKzPURAkprqjoIFY6KpDAyg/LAIPnD/0sD6xHT5RU6LS731PxbsIaBrBlyxsHSKAqkcRVkdz/2Q=="/>
          <p:cNvSpPr>
            <a:spLocks noChangeAspect="1" noChangeArrowheads="1"/>
          </p:cNvSpPr>
          <p:nvPr/>
        </p:nvSpPr>
        <p:spPr bwMode="auto">
          <a:xfrm>
            <a:off x="155575" y="-846138"/>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414" name="AutoShape 6" descr="data:image/jpeg;base64,/9j/4AAQSkZJRgABAQAAAQABAAD/2wCEAAkGBhISERUUExQVFRUWGBgaGBgXGBgcHBcbGBcVFRcYGRgYHSYeGhwjHBcWIC8gJCcpLCwsFR4xNTAqNSYrLCkBCQoKDgwOGg8PGiokHyQsKSwsLCwsLC8sLCwsLCksLC8sLCw0LCwsLCwsLCwsLCwsLCwsKSwsLCwsLCwsKSwsLP/AABEIALoBDwMBIgACEQEDEQH/xAAbAAACAwEBAQAAAAAAAAAAAAADBAECBQYAB//EAEAQAAECAwQIBAIJAwQCAwAAAAECEQADIQQSMUEFIlFhcYGRoRMyscEG0RRCUmKCkuHw8RUzciNDU8Ky0gc0ov/EABkBAAMBAQEAAAAAAAAAAAAAAAIDBAEABf/EACsRAAICAQQABAUFAQAAAAAAAAECABEhAxIxQQRRYZEiMoGhsRNxwfDxQv/aAAwDAQACEQMRAD8AFptI8WUE1ffGlYQxL4sw50f97YRtsv8A1kKVkC1ekHUsHMYRCwF5lKsQMTHm2RImEVqS5HXGNKyyVJKVCiC7U4P7QoSLwvUSolxmN/72x0VvstxMpIoyX4Xje9GjA5V1Ud37V/kxyCLiNfEA2jGKzlm6pKHSa594kyy7lbtlCwms5JfAdYcSd4FQRlYSxWYglRU6UlA/MFfIwxaQQFjGnDA/rBwtPgrl4HUVTa6vZusCUkqFSdZBHMBj6RqtYM1loipjCbMFL+I8pybZG5Nnf2hgCgP3Y+0ZqrAkhJvHnuh6fZwQirMkRzD4hNVvhMB9IWZrLU5YsdlP0hRdlAIUpZJfCsOKs7KvCqgQPZ+8TNlk3QQN+6OUZNiC/AqLSpZvkuecNy+kXErhEfRyP5jEBs/vFkyQpt/GClQ3QvLS5AwgM1VSSY7UNThxGVLYMICoOTCtonEJJTU0aG0S1k+XERCwLni47gTyQWF1RSoFwdhEZE2yzJU0zVq8QroQw9BhGwrZAZtUsf3WCXXNUBMqSZd8hwydsXsLkrSU0SabxlELN3VGZAENi3o8QoSSUpooszq2w9GugDNoUTLrWSGFOUC0ZOCVrQrA1HuINPKUaxUW3RlotiDMGLioPGDZWHUBTfMW0/LT4hLDEJ61jotFICLFKGDTFekY+nJYN0pFTMBhq2TiJCUu4vuWydoT4hdxX0N/mNQDbF9LywtQVsU0ekMq8n7/ALQW0gBQABLVP7MIpnkBSsK5VbZDkNLiLqzmGlaQMy0gBJCUBuJ5xq6RS4SRRjCVhCdRT1OO+NG1y3TtaHLxcW1BqE0ribruBTP5Rh2dRTOWkF3Yj9I1EVAZJdtsZk5BM1R8pCWB4wT1WYC9iEs4E0zA+F0Hk9IXnWOWmiiTBNHSfDSrFRUpy22JM1RV5OohGmilb7jtUndUzrZrqejpZt0UXMNM6gxWVIPiFLgOxf5webZgnBQPCJCWYXGEgVD2XRSJ01AU91yS25lF9zCCaQ0ilUwqJxJI4ZdoYsbIlzJlQSLieKqkjkO8IS3AqATjXKC0qbVLDoV/J/iYxpRcal2xK0HN9sJypd9eAOArlWntBrqWZgNwApC9hbzA0CieIDmKPiBtoK0cCH0illTGoEqAxyGDdIpZrQDdIHlUBjheo/UQhKnLWm+hN4KIcEscP17QXR97y+GAo3nY+Zi6acj+zGNajEO9xlVW9JmBwWqCN+2NBCdRPDPdCVt0XdnOxAIvc3h4KdKRnrDoxhgJNXAqtw/vM8uWQpwaOPUVg018x2gFps6riqmoO7KIsUwrlpUVHAAg7RjB8EesDlT6QriInJVdLAPFUIDY1ftBEoUM6RoEAyAWBNPL3MZ6VJerRr+AgSVKmh7xZAfqeAjJmKlt5aRMzbia6h+UouegBySC+HKGZWV089kB0omXUpDJepNWgstQYXRSJXdqxzG0IVZyxEU8QDFucGSd8CmirEPC9LBnHMLNtKWQdXdyzgKVBzTEuYpIKimqMMOEGFiJybm0VoGMByIzLkA0Jx2mMu0yFKWoJAYMH2EQ4myhObncY0PA+tSoY0z/AFh5baRc5FsYmTMSVLSFAsliDt2xaZPLzEjWDYZBhB9Ly1FkyyQohn4QgDM8NVUuAAWGzF41hurE0EUYdDzEhgAWyMRIsiGKNo77YTs0whCbhoMRDUglyp8RhHFSKoQbBvMmyLaZc+wEsY1TLCq32IjHWCmZLVkoNzjWSkxyEgVB1Ku4SzrXcBBHWMXSFsUHB861BIaNFUg7aRjWeRetaQzlCSTxJpAklsETV7M1pFmXMQoXikvUJ/xDQzZUTCgCt5NCra0FsUwOobXPdovZ5hRMWAfMysORh+nREHUu/oJiy7KoXnAy/dY8okUu84cmLUEkEvu9oHYglUxIUGBIJ4Cp7R5Loi2QZQLNRrScy4JMtqtfVxWHA5BoVVOH2e4949pC1mZMKtqqUFBgB0iELILGvIVh3hhsWjB1TZhELUUlgkbKiFwAkhJGI9jHrfMUVISKJzpUR61Tk35R+0p8Nys4pcGxMTiBTOShODUJ7mKaMtqkgr8xccnYgDdHrUvxVJkoIHlKlfZAILby8dbatByUyUolAE3QKbQC/vE3iSVQVLfCgbyTM22JVMlgXQpRFAMt1ceIhAWKbLAvhtZwcqhmimjpy5a9Vw2TR0Gm5ryQFfWAOyoryiTQ1CGAuVeI0wUJmFZLUVoBIxG2EtEIIlCn2m20J/fKLzZi5clKEAXyoJGY1lM/QvygpUUodDFqjYw28o9ls1U8UCrl6nAK7QzZLGqYoBiwe8dgGMAkzSQCwYh6b4cXPCEKQMXBXuzCfeFuWql5P9uYoHJ6lLaPEILEAaqQdmUKjRdC47iFSshAvkPjUuGen8QtMmvQq/KISylVABhXZszQ/pZYAhIrXWxiybEHoUjiqMr6PmlS3x+bxcWdiPEDg4GJHVgtH8RmJtXQkYpPAiFvBKtZKgA430zpC6ggJU2BHTe8V0fY7qgZZUQSCo0PQYRSjEIPxB25m9pSQEgGWu8kjLEEYv1jJNnUogEkPT9iDWhcxJBdSMageYYMQcoCLWakti6SKEYYwvSLMDua/eaQLj0izJQSPMsPw384lE0131rtGHCAAm8De28yYckqBSXh7DahnbsipmrnB5bHz1rtjNtK1IXMLllsGGe2HJtlBKVAvsGyK22y6sumJJjmbaABMA5npQl1UljtSBjHpwSryuKc+kVskm6txQHEd4ctxKFBSU5emcaWYTQoIhkTAA7O23HD+YOLWFOGukbR6GBLnE+YEOP1+cBQcXahA/8AX97o06jDHMAqDmNTAq6+q0KWCyKROvm6yksRm70aInK1kozxxyEL6SXdXLU5BSoEbwaKEGpJNwaxU2ZRSFBxiVDu8U0jaJctaFOQdYHgz+0Cs1qDoL/7ixXe8Gmzgud5QQgVpmYeg+HEFj8WZQjVygFnDIWr8PM49h3iyKSyb4xyHyhdc9QloAL3nWr8Rp2AjyS6teO5WoIz6RWYpRyX2hmUhZ+oob1fpFPGWzXYP9KnZADk8P0xfMS0KZSyMucY9vs80ISkqAQlZQWe86lugg7GX2jQm2i0EapI20SI5r4j0tNQhlhTrWgg5ahdudOkP+K5yUJ00ixyrOQXrQc88Iid8aTZVpMqWm+hQGQBSTiKnWox21iiJapgcqoatdHGMFE4yZxmK+teYU8t6ihxbLY0BrLWnnJMo0CW1K6naWJJLOm7teAfFVsJDJYsG4ExpaImeNLvCOd0qCpakjAGp2uHp0blHm+FXdqcT0vFuF0yBBKT/pIId0SyrF2JTdDc1HpDci6JYcmia9IRs4NxYeilgJ4JLdzegukbIAgspRegrt3R7CnkzxXGAI5oZSRKC2YDAVZ8hXrAPo95SyTUq674J4RCUpfyjy1zxrWAzFn/AI1dY5AfmMFiOBFZ1gqQ5oci++Ffo6hQJLcP1hsWiYAWlqcnB92MJz/iEJoo1zYim7jAMAZwUniFs1jmIJxDilYILIshlFxvJg8i1SVpBCyVZAF4uJyRkvnEzabHhow/DyIBVnui4nBXmrlnDFiQUSygCiTRtkEkz0nb1EFmqAqO/wDMYCBhmmD9p42talEqyAFd8DmSQrFPSkeUkXnvPXNMFnImLAuskbhj1MO06UUGgNJRLYUfnD9ikghV1Qw6RkTLNPRW+SNyX9IhMxaBeK05BQLg1P6x2o4qj5iaouPGwqIehBfAMcY9bZQ8OWkgk1Ar6wCdaSopdctAwSArExpaQsJWJQS1E11sxjAamoGZQovJzNAIBuZCLFMcDfSsEtThQfY1QYZXoxSCHKXemsKHERe12MqUFOAFPngcFDq8Y6sOoSkFYoiYSkFwWY58+0Lz7MTMe8QFi6WyLuk9aczDcqyUAJFQRTm3p3i0yS6cXywbCjvxEOotAB25iWirxVK8RgohaakF2Yw9pSxICFErwrQVHCM23SpviIUlIKQ6lEHA4Lb15xtg08t4EbBDlPw3Ux8NMKwzQlMo3SUla1ORsfLmI0LNPVLJN2swO3OgruidEKdQTd8l/LBzTtDU2x+LMDK8oJcb9VuxhqElbEBwLmbbxdkKIAOG3E0H73R66tgBkAMDgA2MRbJBmKQEkAA31AkOWomnWPFSXqRy/mPKJYDI+0pNUJ76PMP1h++cFRZ5o+sOsCTOArfH74Q3aGEmXMprKWPykN6npGqByYPMkSFt/c/fSOc+N7EpVnFbxStJd61dJpzEbiLSn+P5jK+K9IBNnugPeUntU15RWjDgRVRm2zzKkoRVK1MgEksKAFW2nuI5bTqVFZSDqoonNxt7Ybo1BpLxpqVK8iUkAE7g5J3k9odmaNSsOnBsy/7MTeI1NrAT0/DadgnzivwRpyYhM6Wo0uEiuHWNGbawDPd31bo+8lN7u8BsOhGKnwKSN7MRQw/OsbJUUoJOQIAGQxBcs0ZpBXszNaxQgZFgXLRLChrNgcC4BJ4wS1WdJcPRmOwHEHGDIMyYBuqz0fMVxjxlqJdt2UUjaJG4bmEschKkpvKN9g+Pq8MJsYfB+IJ94p/TVqFQwPAesXm6MJB/1EpO1wW5YRSqScmIW2WhBusL6wyUttzxoBjHImwykTZklaApTXQsEsDTW449Y7exaKRLuqCnWC7sVcMaRy/xPp+XJtBrfKvMwSCjdT0yibVVzkSvQZFwYGx6O8MoVLJTrMSTizU3PHY2rRylis26GwZLR82Xpw0UgpAxCXqS7YDP2gts+MLSai6gbG+cBpo3/UPXKsKWdZ/SE3qTSS9SAYNN0UhSQFLKgkuAS1fWOBkfENox8Qs/fhsjd0d8SG8AtQPZo1tOs9ycAmdJMstyWrw3KiNQEuE13xpInuhImAqUEjB2TtYRaRLSUg+ImrHKDXE/83eHrpnBx9oksBiZlrlJIdJmpO4E9mjBJtHiJBvqluLzoY1pR8Y69ZSP91fIiAmYCXClv/kmu4wZRTzX2nKxHE4T4gsE4rKZcoqQ+objKG8tgYpYrVpGUQyVEgYKS9OBjt9I6URKFEqUtRZKQRU7eAgdhtKhrKqqZgSGAu0ZsdvF4WzaelQMcqPq2QJlzNMWoL/+sFpIScCMUgnA5FxyhqwaUnFCwuQoKBdKTmDRTcKFt5jbUhYAKVgA7WzLwhpS3GWjxCoKuEKLYgOyqZ0JjDtZQROyrEGAlWqaweUoMxwGRfHhB/pSkKUCGIOBGGR7jvBrJpdSpZK2GNCKtinqkgtvhOw6TUtKCsXSKE4gpUnVrtcDrBFF5EWCaIMcRaFLJBGQKWGJGI5iv4Y8qarPDpFLdabqLyUgqBF0OQSXDCNGXMBRUAHYKtGqlk5gscCYtgn3Vq1Xc76M9eG+GdCrPhlRKUlSiWIdgSaPC4mXZcwpDLuqbF3Y0pGloSYBZ5ZLuUirVMHprjmdqH0nJWuUoKQpqXmPPbDYsqvsjmTF7TJMyWoXic3ypXLhDATQNWmJJ6x5rteQY8cQCZA2p4CNi2SAbHITsXN9Un3hRFkJw7fKHJ8hXgSwVYKmHADG5v3RgVpljMRTJQPqBm2nHbHM/GdoQkS0pDKcnAjcMcc46sFhkeXvHzr4kmKVPNFXRQO/qcYsXFQALjOiLabpDAnJ8sySP3hHXaA1QytZ64YHc0cboZAI34H98I6rRVtCCz7oh8YLup7Hg8KLmja7QUoURQARhf16Yo6xIu4AmjUrvNY17TMRMLJUNY1fdgGhuyaHlTCBMReANSCzPSnrziPS1dvMp1NO+IhYtLKUsXdYMAaMps6ClNoGUbE2zBgElVWIPGrHIYRsWP4TkoN5AONB7P3gGkdGnWobpywCQ77YedYdSYLcWTphISrxHUkBqeZ9xqCOPWMabaQAbilbnGIyo9eRg69HVYDliHHtCdosRSqgYC7e2Bz6xg1z1CPhweYK0aemo+qnNlJUW3UNeRj51pWxqKlLvXsScauY+j2vRyJsxkpd2dttX9HbfGtoXRKJV+6AWqykgmgfZWsW6fihVkSN/CZoT45o9OODtSLLQSWOO8x2OkfhKSorVInIdz/pqPPVXgccDHP2zQM6WXMss2I1g2ZcRSjb8iTspQUZOjNGJUWKkjeSG2GBTbUhTpYOHKSB2MUsFnSSASQ+GGfEtD1m+ErQs6qUttvob1jlQliZrOAom98K6TSyULXTeap3cId0t8YyLPNMtOuoUUaMDs4xnSdCJsDTp65SlAOlAN4k7sueEcTMmeKtRViVKUW2qLnhBHTAGYncGOJ9M0P8VInqYEpJ2s3zjopxQhF5cwbmz4AGPjFkmeHMBS7AjGPrNksslctE2Yda6Kl25JwgR5H8wnUcyV6Amz7Oq0JveICQhIySNY9T6QnYRaClLoZaQEi85pwPrEaW+K7ktN0zCHJSXu4bA9BGXJ/+T1pLIlByGdSnzxYfukedrI7NjM9HRYKucTp9GSSUkTCBrn9RCfxJo5M2WuWlV1yllVL/AFq7qNHI2z4htCtZS2TiAmgLvhtwhBGn52N4vxMU6VqtVJ9ZAzXc7uSD4RYrqlCRerdZIBUfT8MCmSEiaJeskFCKsfqqUct1IxtHafmBmVeeOlsNoE5ZJUyikJIAqzk4DnD0cM1dyd9IqLjF0KLByKEMAaivLCGFlISdVjvpDqCEDVdv8SIFO0gkteGG6LBpgcmR7r6mbo9N68QlRL4Bif1gmjJjgpukgKUB+8OkHl6VReJAfl7xWZa76tVwM2uiB2qODCJJ6mEm1pIACSGwrUcoKi9dSxAxBBAbGgiPAnDA/wDierRMgzHAKQanLrujx2ajgStRipIkqZgBU1Iq3TCGZ0geEL5ZKSty52JfHhEKTML3LimwD3XOx1Fh+kBToC1Ti01roqEJULoejkh38sUojagBrEDC3mcDabTOnLWpKiEpLBDlw5IHE0rDFitxSpKJ6QtOGtil2ruyhm1/Dc6yzwJnmW5SQXCsix2h89sZtslplzddQodr8cI5wQ20yvTrYCI3abGmTMUHLFmI2Yw5ZbXLer4boztIaWlzFi47AM5GPKIs8xJMA6FhmM03CmhOo0bpGUDUEDa0dXozSVmDB1HlTmY4XR0kg6rk7E17Rv2fSQSoeLeR/kCkekQtpd0faWfqdWJ2itPpCAUpLkbQGxYZ4wnI07LUhQWkitS9RtjMkfEdnoAok9du3jGVbtJNeYeY1p+sYFPlA+ETTtGnZV5pYLttFS9HfANsjAn6aUQWASpxeLOTWgrCyASpyWxwDnoY0JFgsqjWasnO6H7BFIdp+HL9j3gP4gJzcwJ1qmTJgJKyUl6U2nIUjesckrlqWtaU3hgpZcYY9IYGhrM7+Ks7GHyAiq9EouMmcti7m7XgxV7RYuhXzUfrI28SCfhsfSKyNCFKR4agXOKVSugvkv0g1o0DNWBeVP5IQ3VC0v0hY/Dkpwp55IwJQn3jYkaIcglc9t00JH5Q3aK0br+ZHqZzf2nNTfgYguFFAP2kkehMUk/BSXrMQobASPVIjtVaOSzeNPSTheUVetICnQreWb4hGSkB+bFME2l5fmANQ1zMNXwhI+uklsyt26YCOU01OsEq0p8AKWGZSXZDilFGrYvHcfEctSLLNPlVdySa4PUqOUfHQglXGBKmswlObE0tIzEqLgBAJoMT1wxin9VmFgVqIAYVOGyACWSHJphB5diSSHUAOMKFKMyg2xsRyXpJahU3gBgct8NWfRsqaHBKTuj1p0eiUEEKF1YZ9hr5hy7xGi56XooJfIkHvCybFiOAINGFtdioA7hIoBshYS5YTiCdr+2UOWySVVAfbdq3SMwopgP3ugApqGzC5qykmzhM0lLAsa4HlBUaZQqcVhRTgQx673fLfCEiWpbJUNXhyhnR+hgqddZk5k06PGBfPmYz0PSd1onSPipBTeJ2tT82BjTXLWR5W5D3EZdjswloCUCg77TDMuSQdYEjN/aLFIqszznybhpdlVmotxTFplnfBR4OKxMuyy3oABtKi/SInXEhgApWV1R9qw/gX/MWcmJJ0hZsACebekWlaRlrVdShgc3p6RmHRKUl8Gps7qEM2ZLHOuLFo81nYYoD6CUqB/TGDPunyA8R+sZ3xL8VLs0ogIAUvyggEJbE8n7xoFJu01CXYgh4xvirQU+0SkNVSHopQBII+8d0douxNGawAnzudbZs6ZemKUo7ST0i6pZIdqZQTwFBTKF0ihDNhETElqYP+8Ie3OIS8ZgbPKJJAyrDslKgAQx4Z+8Ro6YtK3Db7woxxcfKAygoHdrdyNkYeahCgJ03w98QKQQ4N7JQIGORcd468aStC/NKnXciQkjjVBj5xYp6xS6k8feO90Nb5lwBQSQcQCoEc3r0jUuyAanalUCRcvKIK6lIOxUtIPZAglsS4qUEfdSH9BDi5iH/ALb8Vk9oCbcCf7Y6qPvAsB235g7z0sRlypJHmmjmke8X/piTrJUum26B1vUhybaAGATKr935loFKmu7JTyCW7CMG1cH8QC5MqmyqYlKkvsK0H3hWamcPKE9UnpWNJOlwgt4ZUNqVexYwY6aSR/aDfec+0OK6dfNFBmviZ0j6QqgSnlc9lRoDR1oYE3VNto3SKeLKxEuSOSx3AgE22ypZGojWzSpXqogRwCVk39ZxLHgQgVbE0upu7l+xBiUeO9UJB2gOeyYLZbffxlgp3L9nhtYQ+pNubQSv1ekFtVvlY+/+QbI5EyP6qsO/jvvFPaPnvxBJUqeSoAFWdQ/WPoulbNaDWTaQk8QsHiGJ7R88tcu03yJ/iYmpQqp2igpAEUKsxqUTcy1SWiyZRBGqTyg8uSu/qpJr9knsRH0KyabUmWkLmTBQY2YEdQI5AD80NiR8s+fz1XmcMAKBomySA+EfRTpMH/eln/KQR/2EEChkJK94kH1BMdt0xgN/fed+oxyRMrQcuSmXWzGaTjn7CNLwbGRWwrQdvhOO0OIAb+3K4MpP/V4kBOaJI/ET2IEGpofN9opyCePvE0zLGKeERwlKHs8PSvDYXUqbe49TEKXL/wCNBb7KjEywDgCI7fnr2gkfvHJE9qXT193i5mK+qlQ4H9YAElO35c4tLlkuQTTJ/SHAniLIlwZpON0bC3zgk2yLVi3T9YCuzqA8yxxMXFpDVYt99Q7uIIV2PvM/b8TnlkOxLlsCO7NBLOVAMpPPd1YdIzwtS11FBlR+cPzZyikjwwGArj2jxkBu5YY0CFjUvAgNeN0ijUIIw37oxLdpKbLP+qlK5anAIIBLPiztDei7QpK63GNHAKVDdUAGHNOyR4KQGdSFNj5rxfrRowOyvtbiHQqxPnNqmiZMdIupyBam5wA8LrENpsikpJUCnWZyNm/94QOQBfANa5Q8nMYBiLoHWCIlkx20vQ0pco6rUqcxnsjmLPKQ9VNU5YjKBL0LqagLGo/obRtKh+g9Y6WUu6wa6k4jHmTFdCyBc/0+Ygq7GoY07d4mT9R23rKNYpppsMeXo9QS90lxvHc/KEJclAoXSX2g+jQaz2gp+8/3gfV4tMtKWa4Of6GPRBBGMelTyuIqtCbxurUdrhm+YgqbQE4XH+0B+jQWSkPS8G+6otux9YDP0Ykkm8k7lIUPQN2gNh5HM255GkZhNWO7bwZoaRbpRDKkp5mM2XZw+tLNMLjjmQWgyrKkB3KafWLehJgtMv5gzGA8o2pctnEtI5+zwlNDFQdjRmFBxrAJTOWKVA7DXm8NyrKpIdN0A/414v8AKOYk9ThQgJlnV4ZUCAQ1EkOXIGA4w5MUlNGr90u/LKBTlpNFAk7lJA25JiJSZShrJAOFVrPoWgAV4H994RlAu851vxP7xzE5FvSrUWZf+M8/9lx14KAwCQRxEemy5K/7soFs6E+kaoA7nXOVsOkbcJn+otbbbyCesdTZV3mdTlslXn6F4GjR1mDmW6Nvl+QMQvRKHDEKfaQGgSHu+YRIMNbbOs+VgNi0E92eETZ1vqqRwSoA9C0FmSLi2B5AgjlEX0mt0E7j/MIdgcEQlNCM2TRqzW+rgXPsRFDZZgNVJI2O3rAwU5hQ/e2Ciyyz9ZY24e0Gi3wPvAJkyJZbFWOUMeKU4lX5f1hQzJUpCytRASpnuv5rpSW/F2h7R05JlpXilVReBwehbEOG6xSqEGAeLkSpqHarHMMPWCT5aANUL43hHrRaUfUCXyoRXJ64QXR81KksUVSbprsAI7EQ5QDixFnzg7OUn7XMkPDEyzIbWS/Mn2gipqUjyGIM9JyV+cjsIaFAxcGzOaslqwUqWjlffsqHzagWZBH5iO8ZSQFeRUt9i8eTH2gyfEAqw3pLDqI8wEhcjEpPMbBZQIZ9hJHvSLW22X2vIdkgUO8kmu2EPo001xBzSQe4MSJl2hCuZJHtAjaWvuFZqUXJvYJcfeaINjRiEJSoZhJ9g0PSZwIoU8HI9RFplp2hJ4gHukiGqFg2Yilc0Ai+ltwr0IhWy2OzKC1FRCy5chQc8KJ7RoT7aliLjA7FqTxoXfgYFaJ7SriVOnYEsfSEaxAWllfh8mzE7BalAgazHEZRq2mRdJAFN79KGM6zpCCFAkjeTToIfSolmq5yiZCQcGpV4gqUyIKRYw73QOBbtD8oDAnpdgYQoYpIeIdNXLcouVmXk++J5Ro9R8ICBqvyvPxxgyJZIoVE77zc6xjJUp6dgr2MNG1lCfMrmcOZYxYmoTk8ekSwHE9Ns00qqpA4XvVz6QjapnheZJO9Ln2eGV6QcYXt975pMIT7WfqpIPEeyUmFuNMm+4Q3cRyVbLLMA1lg76e0aEmShnE9RGy8PSOdlWo/WUAeKT6gwdnxUW4J+UBuHde0KprTtHFWCgfwn1S8VmaKWjEp6xnCQkB36pb0iUKDOx45dYBgvNfeaDGPDV/yJG4g/KLmZNSNWZJI4V4MRAEzUNrFlZEGnMH5wMzEEECYnmHB44wIauAPoZtR1VtUlLzPB3ECEfpIUXQok/cDPzFYyp1oVLUwLf4OB8oJLt8w4Evtz6wt9W8EzQs1xOJYec7FOT0BECdTnFO4UbkownKnTVGiw+8pB6wcWGaoYv8AiSfeBZtxBWzOHrDJtKgRUsc70FUsE+YjfT9mIl6NmfZJHL0EeFjW7FJ5D9IcN9dwcT0kpKpgKnFNtGSDRzv34Q/Z5ACQm8tgAKAHCmyEEWEpBoczVv3hBrMAqWFFkuxYgvXakYQ9WY8zDVR5UtJbWUG2o+UUs8iW6iJjEli6TS7q0cxRNnSzhQfck/KHZKUXQCUUAHHo8UKPMCKJkIsaP+QHiBBk2CWcQFdvSBoTcJAlgBVSbpLnD2iR4gOokpHCneGgKOvzFknznKzdGBZeqDsxHWKq0UUHI8z7xWba5icUrDbMPlEStOl6gcxHknaDmWZjYkrTikjvFfpTHeNohuz6VCj5RyJHaGguURULHAhQ+cEqAn4TMJrqZWociHxYv2MeuywaKI4g+zxqps0kn+4w2FBHcRSbotJ8qkn8fzEGdFucGDvEy7XZkqF1wdhAw6x5Esy2N5t/8Q8JBRQoHEn5ERC2BYoI4E/KJdTSI9PeVaOpQ/yLWi0lRF4pPKsSFH+IrMlIKwzg5VrBg2Y7QG1ieZjkdCSFE5PzPtF1znYH5nrjACsZQV1FroJ4EP0MO09zdiKNCReummPAv6QZc5RFVr7e8ClNneH5T8oMLVLGLbnQT6GKFRl7qLJBmdNnKJxD70h4Cmct2WSnYXAB6vG4LTIIdSUb9Yp560WUiUcZTp2kuPWGBGv5rg2PKZQsAJqcdpDHoAI8bEkfVB4LUPQmHvEkswQQBsdvX2gM4yxUJUHwd/cQvUU8iEpgpaUfZUn8b/8AkmH5Vklt/du7ik+uEIJmv9Ux6faVJ8oGGBNesLUhct+JpzxHv6eML0tW90+8LTtBSncoQf8AFZT11TWERa5jC8CBvZXy7w3Z13s//wAwf6i8VMqKzdGSwaao3rSr1aKGw/ZJLbh7KjSmWVJ+uAdrFuxhRNhlDGbKPBSh6vCn074qEDBokq+weLH9YkzFCiiRyb0hv6NdDpIY4XS/8wSVNVm2GBEANMA5xNu4OSpixVd2+f5Q2hSBhMH5lj2j1nmpSADdujAAvzZ4MEyjhXgkfrFigdERRMXnqF03SCWLMpZy3iL2aYyE1agwO4bBBEGWMUdiPaLSDKADBTZY4ZZbIML3YmEyPpI+3M7RYKScVzDxb2MSqWg1pz/UQWXLR9kDmkwwKfSATJExIwc82/7QW9eyI5q+UR9GT/FPSCoS2/ipUUKp7iyRMCboZe08yDCS9G4+U88OUdTISCawPSIZFNsSPoLVx4c3U5ZMhsot4jYEjg8bFo8vKEpaQRWsSnQ8jGb4KTNJNVKbcPXAQZU9DYqJ/wAW7gwUSEt5R0ELNrQTbkAFzhRl5SJivLeYbw3cQ3NnTU1KhhmQffCAy0iF7SnXPGMc7EvPvNU2YxLtSlZBW5h2hhDHzSwPzfxBNHqIRDiFk4kmKtNbAzFMa6mWuZKwuEfigyJEk1KldHhlclJxA6CAzJSdg6CGbPOvaBug5lgkKoZihyb5PATo5DgCYkgYA094vMFRFJpdVa8YFq8hCH7wQ0UoGipavTk8VVosgf2xxvP6wWbLGwdIStRbClBhyiV3XyjADCJ0ezhSV8E1HVooJQB1Uq5u/YiBptCgaKUOZjSEwkByY5c4E6Kiz53in8Kvl7xMySPtg8j7iNawih4QaQkKJcPxrDf0Q4owd9TEuFmvPzgf0T7zcFH0jU0ggAlgBhhF5spLCgw2Rw0s1O3YuZF5KfMQrcUj5wLwkGoSK5NTpWNNSQMIm8dsA2kfOaGmWiwPggDhe9BDX0AD6r8Qs+sPhZbEwJRjNoHOZtxcSkbG/N/6wWUJQLV4h/0gssQSYkbIJVriCTCS0SSPOobnMWQiWAwWofi+cKgxMjzQ7dXQg16x5EhOczqRBTYUKzPURAkprqjoIFY6KpDAyg/LAIPnD/0sD6xHT5RU6LS731PxbsIaBrBlyxsHSKAqkcRVkdz/2Q=="/>
          <p:cNvSpPr>
            <a:spLocks noChangeAspect="1" noChangeArrowheads="1"/>
          </p:cNvSpPr>
          <p:nvPr/>
        </p:nvSpPr>
        <p:spPr bwMode="auto">
          <a:xfrm>
            <a:off x="155575" y="-846138"/>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416" name="AutoShape 8" descr="data:image/jpeg;base64,/9j/4AAQSkZJRgABAQAAAQABAAD/2wCEAAkGBhISERUUExQVFRUWGBgaGBgXGBgcHBcbGBcVFRcYGRgYHSYeGhwjHBcWIC8gJCcpLCwsFR4xNTAqNSYrLCkBCQoKDgwOGg8PGiokHyQsKSwsLCwsLC8sLCwsLCksLC8sLCw0LCwsLCwsLCwsLCwsLCwsKSwsLCwsLCwsKSwsLP/AABEIALoBDwMBIgACEQEDEQH/xAAbAAACAwEBAQAAAAAAAAAAAAADBAECBQYAB//EAEAQAAECAwQIBAIJAwQCAwAAAAECEQADIQQSMUEFIlFhcYGRoRMyscEG0RRCUmKCkuHw8RUzciNDU8Ky0gc0ov/EABkBAAMBAQEAAAAAAAAAAAAAAAIDBAEABf/EACsRAAICAQQABAUFAQAAAAAAAAECABEhAxIxQQRRYZEiMoGhsRNxwfDxQv/aAAwDAQACEQMRAD8AFptI8WUE1ffGlYQxL4sw50f97YRtsv8A1kKVkC1ekHUsHMYRCwF5lKsQMTHm2RImEVqS5HXGNKyyVJKVCiC7U4P7QoSLwvUSolxmN/72x0VvstxMpIoyX4Xje9GjA5V1Ud37V/kxyCLiNfEA2jGKzlm6pKHSa594kyy7lbtlCwms5JfAdYcSd4FQRlYSxWYglRU6UlA/MFfIwxaQQFjGnDA/rBwtPgrl4HUVTa6vZusCUkqFSdZBHMBj6RqtYM1loipjCbMFL+I8pybZG5Nnf2hgCgP3Y+0ZqrAkhJvHnuh6fZwQirMkRzD4hNVvhMB9IWZrLU5YsdlP0hRdlAIUpZJfCsOKs7KvCqgQPZ+8TNlk3QQN+6OUZNiC/AqLSpZvkuecNy+kXErhEfRyP5jEBs/vFkyQpt/GClQ3QvLS5AwgM1VSSY7UNThxGVLYMICoOTCtonEJJTU0aG0S1k+XERCwLni47gTyQWF1RSoFwdhEZE2yzJU0zVq8QroQw9BhGwrZAZtUsf3WCXXNUBMqSZd8hwydsXsLkrSU0SabxlELN3VGZAENi3o8QoSSUpooszq2w9GugDNoUTLrWSGFOUC0ZOCVrQrA1HuINPKUaxUW3RlotiDMGLioPGDZWHUBTfMW0/LT4hLDEJ61jotFICLFKGDTFekY+nJYN0pFTMBhq2TiJCUu4vuWydoT4hdxX0N/mNQDbF9LywtQVsU0ekMq8n7/ALQW0gBQABLVP7MIpnkBSsK5VbZDkNLiLqzmGlaQMy0gBJCUBuJ5xq6RS4SRRjCVhCdRT1OO+NG1y3TtaHLxcW1BqE0ribruBTP5Rh2dRTOWkF3Yj9I1EVAZJdtsZk5BM1R8pCWB4wT1WYC9iEs4E0zA+F0Hk9IXnWOWmiiTBNHSfDSrFRUpy22JM1RV5OohGmilb7jtUndUzrZrqejpZt0UXMNM6gxWVIPiFLgOxf5webZgnBQPCJCWYXGEgVD2XRSJ01AU91yS25lF9zCCaQ0ilUwqJxJI4ZdoYsbIlzJlQSLieKqkjkO8IS3AqATjXKC0qbVLDoV/J/iYxpRcal2xK0HN9sJypd9eAOArlWntBrqWZgNwApC9hbzA0CieIDmKPiBtoK0cCH0illTGoEqAxyGDdIpZrQDdIHlUBjheo/UQhKnLWm+hN4KIcEscP17QXR97y+GAo3nY+Zi6acj+zGNajEO9xlVW9JmBwWqCN+2NBCdRPDPdCVt0XdnOxAIvc3h4KdKRnrDoxhgJNXAqtw/vM8uWQpwaOPUVg018x2gFps6riqmoO7KIsUwrlpUVHAAg7RjB8EesDlT6QriInJVdLAPFUIDY1ftBEoUM6RoEAyAWBNPL3MZ6VJerRr+AgSVKmh7xZAfqeAjJmKlt5aRMzbia6h+UouegBySC+HKGZWV089kB0omXUpDJepNWgstQYXRSJXdqxzG0IVZyxEU8QDFucGSd8CmirEPC9LBnHMLNtKWQdXdyzgKVBzTEuYpIKimqMMOEGFiJybm0VoGMByIzLkA0Jx2mMu0yFKWoJAYMH2EQ4myhObncY0PA+tSoY0z/AFh5baRc5FsYmTMSVLSFAsliDt2xaZPLzEjWDYZBhB9Ly1FkyyQohn4QgDM8NVUuAAWGzF41hurE0EUYdDzEhgAWyMRIsiGKNo77YTs0whCbhoMRDUglyp8RhHFSKoQbBvMmyLaZc+wEsY1TLCq32IjHWCmZLVkoNzjWSkxyEgVB1Ku4SzrXcBBHWMXSFsUHB861BIaNFUg7aRjWeRetaQzlCSTxJpAklsETV7M1pFmXMQoXikvUJ/xDQzZUTCgCt5NCra0FsUwOobXPdovZ5hRMWAfMysORh+nREHUu/oJiy7KoXnAy/dY8okUu84cmLUEkEvu9oHYglUxIUGBIJ4Cp7R5Loi2QZQLNRrScy4JMtqtfVxWHA5BoVVOH2e4949pC1mZMKtqqUFBgB0iELILGvIVh3hhsWjB1TZhELUUlgkbKiFwAkhJGI9jHrfMUVISKJzpUR61Tk35R+0p8Nys4pcGxMTiBTOShODUJ7mKaMtqkgr8xccnYgDdHrUvxVJkoIHlKlfZAILby8dbatByUyUolAE3QKbQC/vE3iSVQVLfCgbyTM22JVMlgXQpRFAMt1ceIhAWKbLAvhtZwcqhmimjpy5a9Vw2TR0Gm5ryQFfWAOyoryiTQ1CGAuVeI0wUJmFZLUVoBIxG2EtEIIlCn2m20J/fKLzZi5clKEAXyoJGY1lM/QvygpUUodDFqjYw28o9ls1U8UCrl6nAK7QzZLGqYoBiwe8dgGMAkzSQCwYh6b4cXPCEKQMXBXuzCfeFuWql5P9uYoHJ6lLaPEILEAaqQdmUKjRdC47iFSshAvkPjUuGen8QtMmvQq/KISylVABhXZszQ/pZYAhIrXWxiybEHoUjiqMr6PmlS3x+bxcWdiPEDg4GJHVgtH8RmJtXQkYpPAiFvBKtZKgA430zpC6ggJU2BHTe8V0fY7qgZZUQSCo0PQYRSjEIPxB25m9pSQEgGWu8kjLEEYv1jJNnUogEkPT9iDWhcxJBdSMageYYMQcoCLWakti6SKEYYwvSLMDua/eaQLj0izJQSPMsPw384lE0131rtGHCAAm8De28yYckqBSXh7DahnbsipmrnB5bHz1rtjNtK1IXMLllsGGe2HJtlBKVAvsGyK22y6sumJJjmbaABMA5npQl1UljtSBjHpwSryuKc+kVskm6txQHEd4ctxKFBSU5emcaWYTQoIhkTAA7O23HD+YOLWFOGukbR6GBLnE+YEOP1+cBQcXahA/8AX97o06jDHMAqDmNTAq6+q0KWCyKROvm6yksRm70aInK1kozxxyEL6SXdXLU5BSoEbwaKEGpJNwaxU2ZRSFBxiVDu8U0jaJctaFOQdYHgz+0Cs1qDoL/7ixXe8Gmzgud5QQgVpmYeg+HEFj8WZQjVygFnDIWr8PM49h3iyKSyb4xyHyhdc9QloAL3nWr8Rp2AjyS6teO5WoIz6RWYpRyX2hmUhZ+oob1fpFPGWzXYP9KnZADk8P0xfMS0KZSyMucY9vs80ISkqAQlZQWe86lugg7GX2jQm2i0EapI20SI5r4j0tNQhlhTrWgg5ahdudOkP+K5yUJ00ixyrOQXrQc88Iid8aTZVpMqWm+hQGQBSTiKnWox21iiJapgcqoatdHGMFE4yZxmK+teYU8t6ihxbLY0BrLWnnJMo0CW1K6naWJJLOm7teAfFVsJDJYsG4ExpaImeNLvCOd0qCpakjAGp2uHp0blHm+FXdqcT0vFuF0yBBKT/pIId0SyrF2JTdDc1HpDci6JYcmia9IRs4NxYeilgJ4JLdzegukbIAgspRegrt3R7CnkzxXGAI5oZSRKC2YDAVZ8hXrAPo95SyTUq674J4RCUpfyjy1zxrWAzFn/AI1dY5AfmMFiOBFZ1gqQ5oci++Ffo6hQJLcP1hsWiYAWlqcnB92MJz/iEJoo1zYim7jAMAZwUniFs1jmIJxDilYILIshlFxvJg8i1SVpBCyVZAF4uJyRkvnEzabHhow/DyIBVnui4nBXmrlnDFiQUSygCiTRtkEkz0nb1EFmqAqO/wDMYCBhmmD9p42talEqyAFd8DmSQrFPSkeUkXnvPXNMFnImLAuskbhj1MO06UUGgNJRLYUfnD9ikghV1Qw6RkTLNPRW+SNyX9IhMxaBeK05BQLg1P6x2o4qj5iaouPGwqIehBfAMcY9bZQ8OWkgk1Ar6wCdaSopdctAwSArExpaQsJWJQS1E11sxjAamoGZQovJzNAIBuZCLFMcDfSsEtThQfY1QYZXoxSCHKXemsKHERe12MqUFOAFPngcFDq8Y6sOoSkFYoiYSkFwWY58+0Lz7MTMe8QFi6WyLuk9aczDcqyUAJFQRTm3p3i0yS6cXywbCjvxEOotAB25iWirxVK8RgohaakF2Yw9pSxICFErwrQVHCM23SpviIUlIKQ6lEHA4Lb15xtg08t4EbBDlPw3Ux8NMKwzQlMo3SUla1ORsfLmI0LNPVLJN2swO3OgruidEKdQTd8l/LBzTtDU2x+LMDK8oJcb9VuxhqElbEBwLmbbxdkKIAOG3E0H73R66tgBkAMDgA2MRbJBmKQEkAA31AkOWomnWPFSXqRy/mPKJYDI+0pNUJ76PMP1h++cFRZ5o+sOsCTOArfH74Q3aGEmXMprKWPykN6npGqByYPMkSFt/c/fSOc+N7EpVnFbxStJd61dJpzEbiLSn+P5jK+K9IBNnugPeUntU15RWjDgRVRm2zzKkoRVK1MgEksKAFW2nuI5bTqVFZSDqoonNxt7Ybo1BpLxpqVK8iUkAE7g5J3k9odmaNSsOnBsy/7MTeI1NrAT0/DadgnzivwRpyYhM6Wo0uEiuHWNGbawDPd31bo+8lN7u8BsOhGKnwKSN7MRQw/OsbJUUoJOQIAGQxBcs0ZpBXszNaxQgZFgXLRLChrNgcC4BJ4wS1WdJcPRmOwHEHGDIMyYBuqz0fMVxjxlqJdt2UUjaJG4bmEschKkpvKN9g+Pq8MJsYfB+IJ94p/TVqFQwPAesXm6MJB/1EpO1wW5YRSqScmIW2WhBusL6wyUttzxoBjHImwykTZklaApTXQsEsDTW449Y7exaKRLuqCnWC7sVcMaRy/xPp+XJtBrfKvMwSCjdT0yibVVzkSvQZFwYGx6O8MoVLJTrMSTizU3PHY2rRylis26GwZLR82Xpw0UgpAxCXqS7YDP2gts+MLSai6gbG+cBpo3/UPXKsKWdZ/SE3qTSS9SAYNN0UhSQFLKgkuAS1fWOBkfENox8Qs/fhsjd0d8SG8AtQPZo1tOs9ycAmdJMstyWrw3KiNQEuE13xpInuhImAqUEjB2TtYRaRLSUg+ImrHKDXE/83eHrpnBx9oksBiZlrlJIdJmpO4E9mjBJtHiJBvqluLzoY1pR8Y69ZSP91fIiAmYCXClv/kmu4wZRTzX2nKxHE4T4gsE4rKZcoqQ+objKG8tgYpYrVpGUQyVEgYKS9OBjt9I6URKFEqUtRZKQRU7eAgdhtKhrKqqZgSGAu0ZsdvF4WzaelQMcqPq2QJlzNMWoL/+sFpIScCMUgnA5FxyhqwaUnFCwuQoKBdKTmDRTcKFt5jbUhYAKVgA7WzLwhpS3GWjxCoKuEKLYgOyqZ0JjDtZQROyrEGAlWqaweUoMxwGRfHhB/pSkKUCGIOBGGR7jvBrJpdSpZK2GNCKtinqkgtvhOw6TUtKCsXSKE4gpUnVrtcDrBFF5EWCaIMcRaFLJBGQKWGJGI5iv4Y8qarPDpFLdabqLyUgqBF0OQSXDCNGXMBRUAHYKtGqlk5gscCYtgn3Vq1Xc76M9eG+GdCrPhlRKUlSiWIdgSaPC4mXZcwpDLuqbF3Y0pGloSYBZ5ZLuUirVMHprjmdqH0nJWuUoKQpqXmPPbDYsqvsjmTF7TJMyWoXic3ypXLhDATQNWmJJ6x5rteQY8cQCZA2p4CNi2SAbHITsXN9Un3hRFkJw7fKHJ8hXgSwVYKmHADG5v3RgVpljMRTJQPqBm2nHbHM/GdoQkS0pDKcnAjcMcc46sFhkeXvHzr4kmKVPNFXRQO/qcYsXFQALjOiLabpDAnJ8sySP3hHXaA1QytZ64YHc0cboZAI34H98I6rRVtCCz7oh8YLup7Hg8KLmja7QUoURQARhf16Yo6xIu4AmjUrvNY17TMRMLJUNY1fdgGhuyaHlTCBMReANSCzPSnrziPS1dvMp1NO+IhYtLKUsXdYMAaMps6ClNoGUbE2zBgElVWIPGrHIYRsWP4TkoN5AONB7P3gGkdGnWobpywCQ77YedYdSYLcWTphISrxHUkBqeZ9xqCOPWMabaQAbilbnGIyo9eRg69HVYDliHHtCdosRSqgYC7e2Bz6xg1z1CPhweYK0aemo+qnNlJUW3UNeRj51pWxqKlLvXsScauY+j2vRyJsxkpd2dttX9HbfGtoXRKJV+6AWqykgmgfZWsW6fihVkSN/CZoT45o9OODtSLLQSWOO8x2OkfhKSorVInIdz/pqPPVXgccDHP2zQM6WXMss2I1g2ZcRSjb8iTspQUZOjNGJUWKkjeSG2GBTbUhTpYOHKSB2MUsFnSSASQ+GGfEtD1m+ErQs6qUttvob1jlQliZrOAom98K6TSyULXTeap3cId0t8YyLPNMtOuoUUaMDs4xnSdCJsDTp65SlAOlAN4k7sueEcTMmeKtRViVKUW2qLnhBHTAGYncGOJ9M0P8VInqYEpJ2s3zjopxQhF5cwbmz4AGPjFkmeHMBS7AjGPrNksslctE2Yda6Kl25JwgR5H8wnUcyV6Amz7Oq0JveICQhIySNY9T6QnYRaClLoZaQEi85pwPrEaW+K7ktN0zCHJSXu4bA9BGXJ/+T1pLIlByGdSnzxYfukedrI7NjM9HRYKucTp9GSSUkTCBrn9RCfxJo5M2WuWlV1yllVL/AFq7qNHI2z4htCtZS2TiAmgLvhtwhBGn52N4vxMU6VqtVJ9ZAzXc7uSD4RYrqlCRerdZIBUfT8MCmSEiaJeskFCKsfqqUct1IxtHafmBmVeeOlsNoE5ZJUyikJIAqzk4DnD0cM1dyd9IqLjF0KLByKEMAaivLCGFlISdVjvpDqCEDVdv8SIFO0gkteGG6LBpgcmR7r6mbo9N68QlRL4Bif1gmjJjgpukgKUB+8OkHl6VReJAfl7xWZa76tVwM2uiB2qODCJJ6mEm1pIACSGwrUcoKi9dSxAxBBAbGgiPAnDA/wDierRMgzHAKQanLrujx2ajgStRipIkqZgBU1Iq3TCGZ0geEL5ZKSty52JfHhEKTML3LimwD3XOx1Fh+kBToC1Ti01roqEJULoejkh38sUojagBrEDC3mcDabTOnLWpKiEpLBDlw5IHE0rDFitxSpKJ6QtOGtil2ruyhm1/Dc6yzwJnmW5SQXCsix2h89sZtslplzddQodr8cI5wQ20yvTrYCI3abGmTMUHLFmI2Yw5ZbXLer4boztIaWlzFi47AM5GPKIs8xJMA6FhmM03CmhOo0bpGUDUEDa0dXozSVmDB1HlTmY4XR0kg6rk7E17Rv2fSQSoeLeR/kCkekQtpd0faWfqdWJ2itPpCAUpLkbQGxYZ4wnI07LUhQWkitS9RtjMkfEdnoAok9du3jGVbtJNeYeY1p+sYFPlA+ETTtGnZV5pYLttFS9HfANsjAn6aUQWASpxeLOTWgrCyASpyWxwDnoY0JFgsqjWasnO6H7BFIdp+HL9j3gP4gJzcwJ1qmTJgJKyUl6U2nIUjesckrlqWtaU3hgpZcYY9IYGhrM7+Ks7GHyAiq9EouMmcti7m7XgxV7RYuhXzUfrI28SCfhsfSKyNCFKR4agXOKVSugvkv0g1o0DNWBeVP5IQ3VC0v0hY/Dkpwp55IwJQn3jYkaIcglc9t00JH5Q3aK0br+ZHqZzf2nNTfgYguFFAP2kkehMUk/BSXrMQobASPVIjtVaOSzeNPSTheUVetICnQreWb4hGSkB+bFME2l5fmANQ1zMNXwhI+uklsyt26YCOU01OsEq0p8AKWGZSXZDilFGrYvHcfEctSLLNPlVdySa4PUqOUfHQglXGBKmswlObE0tIzEqLgBAJoMT1wxin9VmFgVqIAYVOGyACWSHJphB5diSSHUAOMKFKMyg2xsRyXpJahU3gBgct8NWfRsqaHBKTuj1p0eiUEEKF1YZ9hr5hy7xGi56XooJfIkHvCybFiOAINGFtdioA7hIoBshYS5YTiCdr+2UOWySVVAfbdq3SMwopgP3ugApqGzC5qykmzhM0lLAsa4HlBUaZQqcVhRTgQx673fLfCEiWpbJUNXhyhnR+hgqddZk5k06PGBfPmYz0PSd1onSPipBTeJ2tT82BjTXLWR5W5D3EZdjswloCUCg77TDMuSQdYEjN/aLFIqszznybhpdlVmotxTFplnfBR4OKxMuyy3oABtKi/SInXEhgApWV1R9qw/gX/MWcmJJ0hZsACebekWlaRlrVdShgc3p6RmHRKUl8Gps7qEM2ZLHOuLFo81nYYoD6CUqB/TGDPunyA8R+sZ3xL8VLs0ogIAUvyggEJbE8n7xoFJu01CXYgh4xvirQU+0SkNVSHopQBII+8d0douxNGawAnzudbZs6ZemKUo7ST0i6pZIdqZQTwFBTKF0ihDNhETElqYP+8Ie3OIS8ZgbPKJJAyrDslKgAQx4Z+8Ro6YtK3Db7woxxcfKAygoHdrdyNkYeahCgJ03w98QKQQ4N7JQIGORcd468aStC/NKnXciQkjjVBj5xYp6xS6k8feO90Nb5lwBQSQcQCoEc3r0jUuyAanalUCRcvKIK6lIOxUtIPZAglsS4qUEfdSH9BDi5iH/ALb8Vk9oCbcCf7Y6qPvAsB235g7z0sRlypJHmmjmke8X/piTrJUum26B1vUhybaAGATKr935loFKmu7JTyCW7CMG1cH8QC5MqmyqYlKkvsK0H3hWamcPKE9UnpWNJOlwgt4ZUNqVexYwY6aSR/aDfec+0OK6dfNFBmviZ0j6QqgSnlc9lRoDR1oYE3VNto3SKeLKxEuSOSx3AgE22ypZGojWzSpXqogRwCVk39ZxLHgQgVbE0upu7l+xBiUeO9UJB2gOeyYLZbffxlgp3L9nhtYQ+pNubQSv1ekFtVvlY+/+QbI5EyP6qsO/jvvFPaPnvxBJUqeSoAFWdQ/WPoulbNaDWTaQk8QsHiGJ7R88tcu03yJ/iYmpQqp2igpAEUKsxqUTcy1SWiyZRBGqTyg8uSu/qpJr9knsRH0KyabUmWkLmTBQY2YEdQI5AD80NiR8s+fz1XmcMAKBomySA+EfRTpMH/eln/KQR/2EEChkJK94kH1BMdt0xgN/fed+oxyRMrQcuSmXWzGaTjn7CNLwbGRWwrQdvhOO0OIAb+3K4MpP/V4kBOaJI/ET2IEGpofN9opyCePvE0zLGKeERwlKHs8PSvDYXUqbe49TEKXL/wCNBb7KjEywDgCI7fnr2gkfvHJE9qXT193i5mK+qlQ4H9YAElO35c4tLlkuQTTJ/SHAniLIlwZpON0bC3zgk2yLVi3T9YCuzqA8yxxMXFpDVYt99Q7uIIV2PvM/b8TnlkOxLlsCO7NBLOVAMpPPd1YdIzwtS11FBlR+cPzZyikjwwGArj2jxkBu5YY0CFjUvAgNeN0ijUIIw37oxLdpKbLP+qlK5anAIIBLPiztDei7QpK63GNHAKVDdUAGHNOyR4KQGdSFNj5rxfrRowOyvtbiHQqxPnNqmiZMdIupyBam5wA8LrENpsikpJUCnWZyNm/94QOQBfANa5Q8nMYBiLoHWCIlkx20vQ0pco6rUqcxnsjmLPKQ9VNU5YjKBL0LqagLGo/obRtKh+g9Y6WUu6wa6k4jHmTFdCyBc/0+Ygq7GoY07d4mT9R23rKNYpppsMeXo9QS90lxvHc/KEJclAoXSX2g+jQaz2gp+8/3gfV4tMtKWa4Of6GPRBBGMelTyuIqtCbxurUdrhm+YgqbQE4XH+0B+jQWSkPS8G+6otux9YDP0Ykkm8k7lIUPQN2gNh5HM255GkZhNWO7bwZoaRbpRDKkp5mM2XZw+tLNMLjjmQWgyrKkB3KafWLehJgtMv5gzGA8o2pctnEtI5+zwlNDFQdjRmFBxrAJTOWKVA7DXm8NyrKpIdN0A/414v8AKOYk9ThQgJlnV4ZUCAQ1EkOXIGA4w5MUlNGr90u/LKBTlpNFAk7lJA25JiJSZShrJAOFVrPoWgAV4H994RlAu851vxP7xzE5FvSrUWZf+M8/9lx14KAwCQRxEemy5K/7soFs6E+kaoA7nXOVsOkbcJn+otbbbyCesdTZV3mdTlslXn6F4GjR1mDmW6Nvl+QMQvRKHDEKfaQGgSHu+YRIMNbbOs+VgNi0E92eETZ1vqqRwSoA9C0FmSLi2B5AgjlEX0mt0E7j/MIdgcEQlNCM2TRqzW+rgXPsRFDZZgNVJI2O3rAwU5hQ/e2Ciyyz9ZY24e0Gi3wPvAJkyJZbFWOUMeKU4lX5f1hQzJUpCytRASpnuv5rpSW/F2h7R05JlpXilVReBwehbEOG6xSqEGAeLkSpqHarHMMPWCT5aANUL43hHrRaUfUCXyoRXJ64QXR81KksUVSbprsAI7EQ5QDixFnzg7OUn7XMkPDEyzIbWS/Mn2gipqUjyGIM9JyV+cjsIaFAxcGzOaslqwUqWjlffsqHzagWZBH5iO8ZSQFeRUt9i8eTH2gyfEAqw3pLDqI8wEhcjEpPMbBZQIZ9hJHvSLW22X2vIdkgUO8kmu2EPo001xBzSQe4MSJl2hCuZJHtAjaWvuFZqUXJvYJcfeaINjRiEJSoZhJ9g0PSZwIoU8HI9RFplp2hJ4gHukiGqFg2Yilc0Ai+ltwr0IhWy2OzKC1FRCy5chQc8KJ7RoT7aliLjA7FqTxoXfgYFaJ7SriVOnYEsfSEaxAWllfh8mzE7BalAgazHEZRq2mRdJAFN79KGM6zpCCFAkjeTToIfSolmq5yiZCQcGpV4gqUyIKRYw73QOBbtD8oDAnpdgYQoYpIeIdNXLcouVmXk++J5Ro9R8ICBqvyvPxxgyJZIoVE77zc6xjJUp6dgr2MNG1lCfMrmcOZYxYmoTk8ekSwHE9Ns00qqpA4XvVz6QjapnheZJO9Ln2eGV6QcYXt975pMIT7WfqpIPEeyUmFuNMm+4Q3cRyVbLLMA1lg76e0aEmShnE9RGy8PSOdlWo/WUAeKT6gwdnxUW4J+UBuHde0KprTtHFWCgfwn1S8VmaKWjEp6xnCQkB36pb0iUKDOx45dYBgvNfeaDGPDV/yJG4g/KLmZNSNWZJI4V4MRAEzUNrFlZEGnMH5wMzEEECYnmHB44wIauAPoZtR1VtUlLzPB3ECEfpIUXQok/cDPzFYyp1oVLUwLf4OB8oJLt8w4Evtz6wt9W8EzQs1xOJYec7FOT0BECdTnFO4UbkownKnTVGiw+8pB6wcWGaoYv8AiSfeBZtxBWzOHrDJtKgRUsc70FUsE+YjfT9mIl6NmfZJHL0EeFjW7FJ5D9IcN9dwcT0kpKpgKnFNtGSDRzv34Q/Z5ACQm8tgAKAHCmyEEWEpBoczVv3hBrMAqWFFkuxYgvXakYQ9WY8zDVR5UtJbWUG2o+UUs8iW6iJjEli6TS7q0cxRNnSzhQfck/KHZKUXQCUUAHHo8UKPMCKJkIsaP+QHiBBk2CWcQFdvSBoTcJAlgBVSbpLnD2iR4gOokpHCneGgKOvzFknznKzdGBZeqDsxHWKq0UUHI8z7xWba5icUrDbMPlEStOl6gcxHknaDmWZjYkrTikjvFfpTHeNohuz6VCj5RyJHaGguURULHAhQ+cEqAn4TMJrqZWociHxYv2MeuywaKI4g+zxqps0kn+4w2FBHcRSbotJ8qkn8fzEGdFucGDvEy7XZkqF1wdhAw6x5Esy2N5t/8Q8JBRQoHEn5ERC2BYoI4E/KJdTSI9PeVaOpQ/yLWi0lRF4pPKsSFH+IrMlIKwzg5VrBg2Y7QG1ieZjkdCSFE5PzPtF1znYH5nrjACsZQV1FroJ4EP0MO09zdiKNCReummPAv6QZc5RFVr7e8ClNneH5T8oMLVLGLbnQT6GKFRl7qLJBmdNnKJxD70h4Cmct2WSnYXAB6vG4LTIIdSUb9Yp560WUiUcZTp2kuPWGBGv5rg2PKZQsAJqcdpDHoAI8bEkfVB4LUPQmHvEkswQQBsdvX2gM4yxUJUHwd/cQvUU8iEpgpaUfZUn8b/8AkmH5Vklt/du7ik+uEIJmv9Ux6faVJ8oGGBNesLUhct+JpzxHv6eML0tW90+8LTtBSncoQf8AFZT11TWERa5jC8CBvZXy7w3Z13s//wAwf6i8VMqKzdGSwaao3rSr1aKGw/ZJLbh7KjSmWVJ+uAdrFuxhRNhlDGbKPBSh6vCn074qEDBokq+weLH9YkzFCiiRyb0hv6NdDpIY4XS/8wSVNVm2GBEANMA5xNu4OSpixVd2+f5Q2hSBhMH5lj2j1nmpSADdujAAvzZ4MEyjhXgkfrFigdERRMXnqF03SCWLMpZy3iL2aYyE1agwO4bBBEGWMUdiPaLSDKADBTZY4ZZbIML3YmEyPpI+3M7RYKScVzDxb2MSqWg1pz/UQWXLR9kDmkwwKfSATJExIwc82/7QW9eyI5q+UR9GT/FPSCoS2/ipUUKp7iyRMCboZe08yDCS9G4+U88OUdTISCawPSIZFNsSPoLVx4c3U5ZMhsot4jYEjg8bFo8vKEpaQRWsSnQ8jGb4KTNJNVKbcPXAQZU9DYqJ/wAW7gwUSEt5R0ELNrQTbkAFzhRl5SJivLeYbw3cQ3NnTU1KhhmQffCAy0iF7SnXPGMc7EvPvNU2YxLtSlZBW5h2hhDHzSwPzfxBNHqIRDiFk4kmKtNbAzFMa6mWuZKwuEfigyJEk1KldHhlclJxA6CAzJSdg6CGbPOvaBug5lgkKoZihyb5PATo5DgCYkgYA094vMFRFJpdVa8YFq8hCH7wQ0UoGipavTk8VVosgf2xxvP6wWbLGwdIStRbClBhyiV3XyjADCJ0ezhSV8E1HVooJQB1Uq5u/YiBptCgaKUOZjSEwkByY5c4E6Kiz53in8Kvl7xMySPtg8j7iNawih4QaQkKJcPxrDf0Q4owd9TEuFmvPzgf0T7zcFH0jU0ggAlgBhhF5spLCgw2Rw0s1O3YuZF5KfMQrcUj5wLwkGoSK5NTpWNNSQMIm8dsA2kfOaGmWiwPggDhe9BDX0AD6r8Qs+sPhZbEwJRjNoHOZtxcSkbG/N/6wWUJQLV4h/0gssQSYkbIJVriCTCS0SSPOobnMWQiWAwWofi+cKgxMjzQ7dXQg16x5EhOczqRBTYUKzPURAkprqjoIFY6KpDAyg/LAIPnD/0sD6xHT5RU6LS731PxbsIaBrBlyxsHSKAqkcRVkdz/2Q=="/>
          <p:cNvSpPr>
            <a:spLocks noChangeAspect="1" noChangeArrowheads="1"/>
          </p:cNvSpPr>
          <p:nvPr/>
        </p:nvSpPr>
        <p:spPr bwMode="auto">
          <a:xfrm>
            <a:off x="155575" y="-846138"/>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0962" name="Picture 2" descr="http://alsace.lpo.fr/Jeux/Comptage/Images/LPOAL_En_savoir_plus-Boitier.jpg"/>
          <p:cNvPicPr>
            <a:picLocks noChangeAspect="1" noChangeArrowheads="1"/>
          </p:cNvPicPr>
          <p:nvPr/>
        </p:nvPicPr>
        <p:blipFill>
          <a:blip r:embed="rId2" cstate="print"/>
          <a:srcRect/>
          <a:stretch>
            <a:fillRect/>
          </a:stretch>
        </p:blipFill>
        <p:spPr bwMode="auto">
          <a:xfrm>
            <a:off x="7358082" y="5357826"/>
            <a:ext cx="1428750" cy="10668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5786446" cy="6858000"/>
          </a:xfrm>
        </p:spPr>
        <p:style>
          <a:lnRef idx="2">
            <a:schemeClr val="dk1"/>
          </a:lnRef>
          <a:fillRef idx="1">
            <a:schemeClr val="lt1"/>
          </a:fillRef>
          <a:effectRef idx="0">
            <a:schemeClr val="dk1"/>
          </a:effectRef>
          <a:fontRef idx="minor">
            <a:schemeClr val="dk1"/>
          </a:fontRef>
        </p:style>
        <p:txBody>
          <a:bodyPr>
            <a:normAutofit/>
          </a:bodyPr>
          <a:lstStyle/>
          <a:p>
            <a:r>
              <a:rPr lang="fr-FR" sz="2800" b="1" dirty="0" smtClean="0">
                <a:solidFill>
                  <a:srgbClr val="FF0000"/>
                </a:solidFill>
              </a:rPr>
              <a:t>Méthodes absolues</a:t>
            </a:r>
            <a:endParaRPr lang="fr-FR" sz="2800" b="1" dirty="0">
              <a:solidFill>
                <a:srgbClr val="FF0000"/>
              </a:solidFill>
            </a:endParaRPr>
          </a:p>
          <a:p>
            <a:pPr algn="l"/>
            <a:r>
              <a:rPr lang="fr-FR" sz="2800" dirty="0" smtClean="0">
                <a:solidFill>
                  <a:schemeClr val="tx2"/>
                </a:solidFill>
              </a:rPr>
              <a:t>Permettent </a:t>
            </a:r>
            <a:r>
              <a:rPr lang="fr-FR" sz="2800" dirty="0">
                <a:solidFill>
                  <a:schemeClr val="tx2"/>
                </a:solidFill>
              </a:rPr>
              <a:t>de déterminer </a:t>
            </a:r>
            <a:r>
              <a:rPr lang="fr-FR" sz="2800" dirty="0">
                <a:solidFill>
                  <a:srgbClr val="C00000"/>
                </a:solidFill>
              </a:rPr>
              <a:t>un nombre d’individus le plus proche de la réalité, d’une population d’oiseaux rassemblée sur un </a:t>
            </a:r>
            <a:r>
              <a:rPr lang="fr-FR" sz="2800" dirty="0" smtClean="0">
                <a:solidFill>
                  <a:srgbClr val="C00000"/>
                </a:solidFill>
              </a:rPr>
              <a:t>espace délimité </a:t>
            </a:r>
            <a:r>
              <a:rPr lang="fr-FR" sz="2800" dirty="0">
                <a:solidFill>
                  <a:srgbClr val="C00000"/>
                </a:solidFill>
              </a:rPr>
              <a:t>et relativement court dans le temps. </a:t>
            </a:r>
            <a:endParaRPr lang="fr-FR" sz="2800" dirty="0" smtClean="0">
              <a:solidFill>
                <a:schemeClr val="tx2"/>
              </a:solidFill>
            </a:endParaRPr>
          </a:p>
          <a:p>
            <a:pPr algn="l"/>
            <a:r>
              <a:rPr lang="fr-FR" sz="2800" dirty="0" smtClean="0">
                <a:solidFill>
                  <a:schemeClr val="tx1"/>
                </a:solidFill>
              </a:rPr>
              <a:t>Ce type </a:t>
            </a:r>
            <a:r>
              <a:rPr lang="fr-FR" sz="2800" dirty="0">
                <a:solidFill>
                  <a:schemeClr val="tx1"/>
                </a:solidFill>
              </a:rPr>
              <a:t>de comptage </a:t>
            </a:r>
            <a:r>
              <a:rPr lang="fr-FR" sz="2800" dirty="0" smtClean="0">
                <a:solidFill>
                  <a:schemeClr val="tx1"/>
                </a:solidFill>
              </a:rPr>
              <a:t>est </a:t>
            </a:r>
            <a:r>
              <a:rPr lang="fr-FR" sz="2800" dirty="0">
                <a:solidFill>
                  <a:schemeClr val="tx1"/>
                </a:solidFill>
              </a:rPr>
              <a:t>utilisé pour le dénombrement des populations d’oiseaux coloniaux en période de </a:t>
            </a:r>
            <a:r>
              <a:rPr lang="fr-FR" sz="2800" dirty="0">
                <a:solidFill>
                  <a:srgbClr val="FF0000"/>
                </a:solidFill>
              </a:rPr>
              <a:t>reproduction</a:t>
            </a:r>
            <a:r>
              <a:rPr lang="fr-FR" sz="2800" dirty="0">
                <a:solidFill>
                  <a:schemeClr val="tx1"/>
                </a:solidFill>
              </a:rPr>
              <a:t> (ex : </a:t>
            </a:r>
            <a:r>
              <a:rPr lang="fr-FR" sz="2800" dirty="0">
                <a:solidFill>
                  <a:srgbClr val="FF0000"/>
                </a:solidFill>
              </a:rPr>
              <a:t>colonie d’ardéidés</a:t>
            </a:r>
            <a:r>
              <a:rPr lang="fr-FR" sz="2800" dirty="0"/>
              <a:t>), </a:t>
            </a:r>
            <a:r>
              <a:rPr lang="fr-FR" sz="2800" dirty="0" smtClean="0">
                <a:solidFill>
                  <a:schemeClr val="tx1"/>
                </a:solidFill>
              </a:rPr>
              <a:t>le regroupement </a:t>
            </a:r>
            <a:r>
              <a:rPr lang="fr-FR" sz="2800" dirty="0">
                <a:solidFill>
                  <a:schemeClr val="tx1"/>
                </a:solidFill>
              </a:rPr>
              <a:t>d’oiseaux hivernant (comme les </a:t>
            </a:r>
            <a:r>
              <a:rPr lang="fr-FR" sz="2800" dirty="0">
                <a:solidFill>
                  <a:srgbClr val="FF0000"/>
                </a:solidFill>
              </a:rPr>
              <a:t>anatidés</a:t>
            </a:r>
            <a:r>
              <a:rPr lang="fr-FR" sz="2800" dirty="0"/>
              <a:t> </a:t>
            </a:r>
            <a:r>
              <a:rPr lang="fr-FR" sz="2800" dirty="0">
                <a:solidFill>
                  <a:schemeClr val="tx1"/>
                </a:solidFill>
              </a:rPr>
              <a:t>et</a:t>
            </a:r>
            <a:r>
              <a:rPr lang="fr-FR" sz="2800" dirty="0"/>
              <a:t> </a:t>
            </a:r>
            <a:r>
              <a:rPr lang="fr-FR" sz="2800" dirty="0">
                <a:solidFill>
                  <a:srgbClr val="FF0000"/>
                </a:solidFill>
              </a:rPr>
              <a:t>limicoles</a:t>
            </a:r>
            <a:r>
              <a:rPr lang="fr-FR" sz="2800" dirty="0">
                <a:solidFill>
                  <a:schemeClr val="tx1"/>
                </a:solidFill>
              </a:rPr>
              <a:t>), les oiseaux volants lors des migrations (ex : comptage sur les cols de migration). </a:t>
            </a:r>
          </a:p>
        </p:txBody>
      </p:sp>
      <p:pic>
        <p:nvPicPr>
          <p:cNvPr id="17410" name="Picture 2" descr="http://solene.ledantec.free.fr/thorburn/Ardeidae.jpg"/>
          <p:cNvPicPr>
            <a:picLocks noChangeAspect="1" noChangeArrowheads="1"/>
          </p:cNvPicPr>
          <p:nvPr/>
        </p:nvPicPr>
        <p:blipFill>
          <a:blip r:embed="rId2" cstate="print"/>
          <a:srcRect/>
          <a:stretch>
            <a:fillRect/>
          </a:stretch>
        </p:blipFill>
        <p:spPr bwMode="auto">
          <a:xfrm>
            <a:off x="5715008" y="642918"/>
            <a:ext cx="3428992" cy="1928826"/>
          </a:xfrm>
          <a:prstGeom prst="rect">
            <a:avLst/>
          </a:prstGeom>
          <a:noFill/>
        </p:spPr>
      </p:pic>
      <p:sp>
        <p:nvSpPr>
          <p:cNvPr id="17412" name="AutoShape 4" descr="data:image/jpeg;base64,/9j/4AAQSkZJRgABAQAAAQABAAD/2wCEAAkGBhISERUUExQVFRUWGBgaGBgXGBgcHBcbGBcVFRcYGRgYHSYeGhwjHBcWIC8gJCcpLCwsFR4xNTAqNSYrLCkBCQoKDgwOGg8PGiokHyQsKSwsLCwsLC8sLCwsLCksLC8sLCw0LCwsLCwsLCwsLCwsLCwsKSwsLCwsLCwsKSwsLP/AABEIALoBDwMBIgACEQEDEQH/xAAbAAACAwEBAQAAAAAAAAAAAAADBAECBQYAB//EAEAQAAECAwQIBAIJAwQCAwAAAAECEQADIQQSMUEFIlFhcYGRoRMyscEG0RRCUmKCkuHw8RUzciNDU8Ky0gc0ov/EABkBAAMBAQEAAAAAAAAAAAAAAAIDBAEABf/EACsRAAICAQQABAUFAQAAAAAAAAECABEhAxIxQQRRYZEiMoGhsRNxwfDxQv/aAAwDAQACEQMRAD8AFptI8WUE1ffGlYQxL4sw50f97YRtsv8A1kKVkC1ekHUsHMYRCwF5lKsQMTHm2RImEVqS5HXGNKyyVJKVCiC7U4P7QoSLwvUSolxmN/72x0VvstxMpIoyX4Xje9GjA5V1Ud37V/kxyCLiNfEA2jGKzlm6pKHSa594kyy7lbtlCwms5JfAdYcSd4FQRlYSxWYglRU6UlA/MFfIwxaQQFjGnDA/rBwtPgrl4HUVTa6vZusCUkqFSdZBHMBj6RqtYM1loipjCbMFL+I8pybZG5Nnf2hgCgP3Y+0ZqrAkhJvHnuh6fZwQirMkRzD4hNVvhMB9IWZrLU5YsdlP0hRdlAIUpZJfCsOKs7KvCqgQPZ+8TNlk3QQN+6OUZNiC/AqLSpZvkuecNy+kXErhEfRyP5jEBs/vFkyQpt/GClQ3QvLS5AwgM1VSSY7UNThxGVLYMICoOTCtonEJJTU0aG0S1k+XERCwLni47gTyQWF1RSoFwdhEZE2yzJU0zVq8QroQw9BhGwrZAZtUsf3WCXXNUBMqSZd8hwydsXsLkrSU0SabxlELN3VGZAENi3o8QoSSUpooszq2w9GugDNoUTLrWSGFOUC0ZOCVrQrA1HuINPKUaxUW3RlotiDMGLioPGDZWHUBTfMW0/LT4hLDEJ61jotFICLFKGDTFekY+nJYN0pFTMBhq2TiJCUu4vuWydoT4hdxX0N/mNQDbF9LywtQVsU0ekMq8n7/ALQW0gBQABLVP7MIpnkBSsK5VbZDkNLiLqzmGlaQMy0gBJCUBuJ5xq6RS4SRRjCVhCdRT1OO+NG1y3TtaHLxcW1BqE0ribruBTP5Rh2dRTOWkF3Yj9I1EVAZJdtsZk5BM1R8pCWB4wT1WYC9iEs4E0zA+F0Hk9IXnWOWmiiTBNHSfDSrFRUpy22JM1RV5OohGmilb7jtUndUzrZrqejpZt0UXMNM6gxWVIPiFLgOxf5webZgnBQPCJCWYXGEgVD2XRSJ01AU91yS25lF9zCCaQ0ilUwqJxJI4ZdoYsbIlzJlQSLieKqkjkO8IS3AqATjXKC0qbVLDoV/J/iYxpRcal2xK0HN9sJypd9eAOArlWntBrqWZgNwApC9hbzA0CieIDmKPiBtoK0cCH0illTGoEqAxyGDdIpZrQDdIHlUBjheo/UQhKnLWm+hN4KIcEscP17QXR97y+GAo3nY+Zi6acj+zGNajEO9xlVW9JmBwWqCN+2NBCdRPDPdCVt0XdnOxAIvc3h4KdKRnrDoxhgJNXAqtw/vM8uWQpwaOPUVg018x2gFps6riqmoO7KIsUwrlpUVHAAg7RjB8EesDlT6QriInJVdLAPFUIDY1ftBEoUM6RoEAyAWBNPL3MZ6VJerRr+AgSVKmh7xZAfqeAjJmKlt5aRMzbia6h+UouegBySC+HKGZWV089kB0omXUpDJepNWgstQYXRSJXdqxzG0IVZyxEU8QDFucGSd8CmirEPC9LBnHMLNtKWQdXdyzgKVBzTEuYpIKimqMMOEGFiJybm0VoGMByIzLkA0Jx2mMu0yFKWoJAYMH2EQ4myhObncY0PA+tSoY0z/AFh5baRc5FsYmTMSVLSFAsliDt2xaZPLzEjWDYZBhB9Ly1FkyyQohn4QgDM8NVUuAAWGzF41hurE0EUYdDzEhgAWyMRIsiGKNo77YTs0whCbhoMRDUglyp8RhHFSKoQbBvMmyLaZc+wEsY1TLCq32IjHWCmZLVkoNzjWSkxyEgVB1Ku4SzrXcBBHWMXSFsUHB861BIaNFUg7aRjWeRetaQzlCSTxJpAklsETV7M1pFmXMQoXikvUJ/xDQzZUTCgCt5NCra0FsUwOobXPdovZ5hRMWAfMysORh+nREHUu/oJiy7KoXnAy/dY8okUu84cmLUEkEvu9oHYglUxIUGBIJ4Cp7R5Loi2QZQLNRrScy4JMtqtfVxWHA5BoVVOH2e4949pC1mZMKtqqUFBgB0iELILGvIVh3hhsWjB1TZhELUUlgkbKiFwAkhJGI9jHrfMUVISKJzpUR61Tk35R+0p8Nys4pcGxMTiBTOShODUJ7mKaMtqkgr8xccnYgDdHrUvxVJkoIHlKlfZAILby8dbatByUyUolAE3QKbQC/vE3iSVQVLfCgbyTM22JVMlgXQpRFAMt1ceIhAWKbLAvhtZwcqhmimjpy5a9Vw2TR0Gm5ryQFfWAOyoryiTQ1CGAuVeI0wUJmFZLUVoBIxG2EtEIIlCn2m20J/fKLzZi5clKEAXyoJGY1lM/QvygpUUodDFqjYw28o9ls1U8UCrl6nAK7QzZLGqYoBiwe8dgGMAkzSQCwYh6b4cXPCEKQMXBXuzCfeFuWql5P9uYoHJ6lLaPEILEAaqQdmUKjRdC47iFSshAvkPjUuGen8QtMmvQq/KISylVABhXZszQ/pZYAhIrXWxiybEHoUjiqMr6PmlS3x+bxcWdiPEDg4GJHVgtH8RmJtXQkYpPAiFvBKtZKgA430zpC6ggJU2BHTe8V0fY7qgZZUQSCo0PQYRSjEIPxB25m9pSQEgGWu8kjLEEYv1jJNnUogEkPT9iDWhcxJBdSMageYYMQcoCLWakti6SKEYYwvSLMDua/eaQLj0izJQSPMsPw384lE0131rtGHCAAm8De28yYckqBSXh7DahnbsipmrnB5bHz1rtjNtK1IXMLllsGGe2HJtlBKVAvsGyK22y6sumJJjmbaABMA5npQl1UljtSBjHpwSryuKc+kVskm6txQHEd4ctxKFBSU5emcaWYTQoIhkTAA7O23HD+YOLWFOGukbR6GBLnE+YEOP1+cBQcXahA/8AX97o06jDHMAqDmNTAq6+q0KWCyKROvm6yksRm70aInK1kozxxyEL6SXdXLU5BSoEbwaKEGpJNwaxU2ZRSFBxiVDu8U0jaJctaFOQdYHgz+0Cs1qDoL/7ixXe8Gmzgud5QQgVpmYeg+HEFj8WZQjVygFnDIWr8PM49h3iyKSyb4xyHyhdc9QloAL3nWr8Rp2AjyS6teO5WoIz6RWYpRyX2hmUhZ+oob1fpFPGWzXYP9KnZADk8P0xfMS0KZSyMucY9vs80ISkqAQlZQWe86lugg7GX2jQm2i0EapI20SI5r4j0tNQhlhTrWgg5ahdudOkP+K5yUJ00ixyrOQXrQc88Iid8aTZVpMqWm+hQGQBSTiKnWox21iiJapgcqoatdHGMFE4yZxmK+teYU8t6ihxbLY0BrLWnnJMo0CW1K6naWJJLOm7teAfFVsJDJYsG4ExpaImeNLvCOd0qCpakjAGp2uHp0blHm+FXdqcT0vFuF0yBBKT/pIId0SyrF2JTdDc1HpDci6JYcmia9IRs4NxYeilgJ4JLdzegukbIAgspRegrt3R7CnkzxXGAI5oZSRKC2YDAVZ8hXrAPo95SyTUq674J4RCUpfyjy1zxrWAzFn/AI1dY5AfmMFiOBFZ1gqQ5oci++Ffo6hQJLcP1hsWiYAWlqcnB92MJz/iEJoo1zYim7jAMAZwUniFs1jmIJxDilYILIshlFxvJg8i1SVpBCyVZAF4uJyRkvnEzabHhow/DyIBVnui4nBXmrlnDFiQUSygCiTRtkEkz0nb1EFmqAqO/wDMYCBhmmD9p42talEqyAFd8DmSQrFPSkeUkXnvPXNMFnImLAuskbhj1MO06UUGgNJRLYUfnD9ikghV1Qw6RkTLNPRW+SNyX9IhMxaBeK05BQLg1P6x2o4qj5iaouPGwqIehBfAMcY9bZQ8OWkgk1Ar6wCdaSopdctAwSArExpaQsJWJQS1E11sxjAamoGZQovJzNAIBuZCLFMcDfSsEtThQfY1QYZXoxSCHKXemsKHERe12MqUFOAFPngcFDq8Y6sOoSkFYoiYSkFwWY58+0Lz7MTMe8QFi6WyLuk9aczDcqyUAJFQRTm3p3i0yS6cXywbCjvxEOotAB25iWirxVK8RgohaakF2Yw9pSxICFErwrQVHCM23SpviIUlIKQ6lEHA4Lb15xtg08t4EbBDlPw3Ux8NMKwzQlMo3SUla1ORsfLmI0LNPVLJN2swO3OgruidEKdQTd8l/LBzTtDU2x+LMDK8oJcb9VuxhqElbEBwLmbbxdkKIAOG3E0H73R66tgBkAMDgA2MRbJBmKQEkAA31AkOWomnWPFSXqRy/mPKJYDI+0pNUJ76PMP1h++cFRZ5o+sOsCTOArfH74Q3aGEmXMprKWPykN6npGqByYPMkSFt/c/fSOc+N7EpVnFbxStJd61dJpzEbiLSn+P5jK+K9IBNnugPeUntU15RWjDgRVRm2zzKkoRVK1MgEksKAFW2nuI5bTqVFZSDqoonNxt7Ybo1BpLxpqVK8iUkAE7g5J3k9odmaNSsOnBsy/7MTeI1NrAT0/DadgnzivwRpyYhM6Wo0uEiuHWNGbawDPd31bo+8lN7u8BsOhGKnwKSN7MRQw/OsbJUUoJOQIAGQxBcs0ZpBXszNaxQgZFgXLRLChrNgcC4BJ4wS1WdJcPRmOwHEHGDIMyYBuqz0fMVxjxlqJdt2UUjaJG4bmEschKkpvKN9g+Pq8MJsYfB+IJ94p/TVqFQwPAesXm6MJB/1EpO1wW5YRSqScmIW2WhBusL6wyUttzxoBjHImwykTZklaApTXQsEsDTW449Y7exaKRLuqCnWC7sVcMaRy/xPp+XJtBrfKvMwSCjdT0yibVVzkSvQZFwYGx6O8MoVLJTrMSTizU3PHY2rRylis26GwZLR82Xpw0UgpAxCXqS7YDP2gts+MLSai6gbG+cBpo3/UPXKsKWdZ/SE3qTSS9SAYNN0UhSQFLKgkuAS1fWOBkfENox8Qs/fhsjd0d8SG8AtQPZo1tOs9ycAmdJMstyWrw3KiNQEuE13xpInuhImAqUEjB2TtYRaRLSUg+ImrHKDXE/83eHrpnBx9oksBiZlrlJIdJmpO4E9mjBJtHiJBvqluLzoY1pR8Y69ZSP91fIiAmYCXClv/kmu4wZRTzX2nKxHE4T4gsE4rKZcoqQ+objKG8tgYpYrVpGUQyVEgYKS9OBjt9I6URKFEqUtRZKQRU7eAgdhtKhrKqqZgSGAu0ZsdvF4WzaelQMcqPq2QJlzNMWoL/+sFpIScCMUgnA5FxyhqwaUnFCwuQoKBdKTmDRTcKFt5jbUhYAKVgA7WzLwhpS3GWjxCoKuEKLYgOyqZ0JjDtZQROyrEGAlWqaweUoMxwGRfHhB/pSkKUCGIOBGGR7jvBrJpdSpZK2GNCKtinqkgtvhOw6TUtKCsXSKE4gpUnVrtcDrBFF5EWCaIMcRaFLJBGQKWGJGI5iv4Y8qarPDpFLdabqLyUgqBF0OQSXDCNGXMBRUAHYKtGqlk5gscCYtgn3Vq1Xc76M9eG+GdCrPhlRKUlSiWIdgSaPC4mXZcwpDLuqbF3Y0pGloSYBZ5ZLuUirVMHprjmdqH0nJWuUoKQpqXmPPbDYsqvsjmTF7TJMyWoXic3ypXLhDATQNWmJJ6x5rteQY8cQCZA2p4CNi2SAbHITsXN9Un3hRFkJw7fKHJ8hXgSwVYKmHADG5v3RgVpljMRTJQPqBm2nHbHM/GdoQkS0pDKcnAjcMcc46sFhkeXvHzr4kmKVPNFXRQO/qcYsXFQALjOiLabpDAnJ8sySP3hHXaA1QytZ64YHc0cboZAI34H98I6rRVtCCz7oh8YLup7Hg8KLmja7QUoURQARhf16Yo6xIu4AmjUrvNY17TMRMLJUNY1fdgGhuyaHlTCBMReANSCzPSnrziPS1dvMp1NO+IhYtLKUsXdYMAaMps6ClNoGUbE2zBgElVWIPGrHIYRsWP4TkoN5AONB7P3gGkdGnWobpywCQ77YedYdSYLcWTphISrxHUkBqeZ9xqCOPWMabaQAbilbnGIyo9eRg69HVYDliHHtCdosRSqgYC7e2Bz6xg1z1CPhweYK0aemo+qnNlJUW3UNeRj51pWxqKlLvXsScauY+j2vRyJsxkpd2dttX9HbfGtoXRKJV+6AWqykgmgfZWsW6fihVkSN/CZoT45o9OODtSLLQSWOO8x2OkfhKSorVInIdz/pqPPVXgccDHP2zQM6WXMss2I1g2ZcRSjb8iTspQUZOjNGJUWKkjeSG2GBTbUhTpYOHKSB2MUsFnSSASQ+GGfEtD1m+ErQs6qUttvob1jlQliZrOAom98K6TSyULXTeap3cId0t8YyLPNMtOuoUUaMDs4xnSdCJsDTp65SlAOlAN4k7sueEcTMmeKtRViVKUW2qLnhBHTAGYncGOJ9M0P8VInqYEpJ2s3zjopxQhF5cwbmz4AGPjFkmeHMBS7AjGPrNksslctE2Yda6Kl25JwgR5H8wnUcyV6Amz7Oq0JveICQhIySNY9T6QnYRaClLoZaQEi85pwPrEaW+K7ktN0zCHJSXu4bA9BGXJ/+T1pLIlByGdSnzxYfukedrI7NjM9HRYKucTp9GSSUkTCBrn9RCfxJo5M2WuWlV1yllVL/AFq7qNHI2z4htCtZS2TiAmgLvhtwhBGn52N4vxMU6VqtVJ9ZAzXc7uSD4RYrqlCRerdZIBUfT8MCmSEiaJeskFCKsfqqUct1IxtHafmBmVeeOlsNoE5ZJUyikJIAqzk4DnD0cM1dyd9IqLjF0KLByKEMAaivLCGFlISdVjvpDqCEDVdv8SIFO0gkteGG6LBpgcmR7r6mbo9N68QlRL4Bif1gmjJjgpukgKUB+8OkHl6VReJAfl7xWZa76tVwM2uiB2qODCJJ6mEm1pIACSGwrUcoKi9dSxAxBBAbGgiPAnDA/wDierRMgzHAKQanLrujx2ajgStRipIkqZgBU1Iq3TCGZ0geEL5ZKSty52JfHhEKTML3LimwD3XOx1Fh+kBToC1Ti01roqEJULoejkh38sUojagBrEDC3mcDabTOnLWpKiEpLBDlw5IHE0rDFitxSpKJ6QtOGtil2ruyhm1/Dc6yzwJnmW5SQXCsix2h89sZtslplzddQodr8cI5wQ20yvTrYCI3abGmTMUHLFmI2Yw5ZbXLer4boztIaWlzFi47AM5GPKIs8xJMA6FhmM03CmhOo0bpGUDUEDa0dXozSVmDB1HlTmY4XR0kg6rk7E17Rv2fSQSoeLeR/kCkekQtpd0faWfqdWJ2itPpCAUpLkbQGxYZ4wnI07LUhQWkitS9RtjMkfEdnoAok9du3jGVbtJNeYeY1p+sYFPlA+ETTtGnZV5pYLttFS9HfANsjAn6aUQWASpxeLOTWgrCyASpyWxwDnoY0JFgsqjWasnO6H7BFIdp+HL9j3gP4gJzcwJ1qmTJgJKyUl6U2nIUjesckrlqWtaU3hgpZcYY9IYGhrM7+Ks7GHyAiq9EouMmcti7m7XgxV7RYuhXzUfrI28SCfhsfSKyNCFKR4agXOKVSugvkv0g1o0DNWBeVP5IQ3VC0v0hY/Dkpwp55IwJQn3jYkaIcglc9t00JH5Q3aK0br+ZHqZzf2nNTfgYguFFAP2kkehMUk/BSXrMQobASPVIjtVaOSzeNPSTheUVetICnQreWb4hGSkB+bFME2l5fmANQ1zMNXwhI+uklsyt26YCOU01OsEq0p8AKWGZSXZDilFGrYvHcfEctSLLNPlVdySa4PUqOUfHQglXGBKmswlObE0tIzEqLgBAJoMT1wxin9VmFgVqIAYVOGyACWSHJphB5diSSHUAOMKFKMyg2xsRyXpJahU3gBgct8NWfRsqaHBKTuj1p0eiUEEKF1YZ9hr5hy7xGi56XooJfIkHvCybFiOAINGFtdioA7hIoBshYS5YTiCdr+2UOWySVVAfbdq3SMwopgP3ugApqGzC5qykmzhM0lLAsa4HlBUaZQqcVhRTgQx673fLfCEiWpbJUNXhyhnR+hgqddZk5k06PGBfPmYz0PSd1onSPipBTeJ2tT82BjTXLWR5W5D3EZdjswloCUCg77TDMuSQdYEjN/aLFIqszznybhpdlVmotxTFplnfBR4OKxMuyy3oABtKi/SInXEhgApWV1R9qw/gX/MWcmJJ0hZsACebekWlaRlrVdShgc3p6RmHRKUl8Gps7qEM2ZLHOuLFo81nYYoD6CUqB/TGDPunyA8R+sZ3xL8VLs0ogIAUvyggEJbE8n7xoFJu01CXYgh4xvirQU+0SkNVSHopQBII+8d0douxNGawAnzudbZs6ZemKUo7ST0i6pZIdqZQTwFBTKF0ihDNhETElqYP+8Ie3OIS8ZgbPKJJAyrDslKgAQx4Z+8Ro6YtK3Db7woxxcfKAygoHdrdyNkYeahCgJ03w98QKQQ4N7JQIGORcd468aStC/NKnXciQkjjVBj5xYp6xS6k8feO90Nb5lwBQSQcQCoEc3r0jUuyAanalUCRcvKIK6lIOxUtIPZAglsS4qUEfdSH9BDi5iH/ALb8Vk9oCbcCf7Y6qPvAsB235g7z0sRlypJHmmjmke8X/piTrJUum26B1vUhybaAGATKr935loFKmu7JTyCW7CMG1cH8QC5MqmyqYlKkvsK0H3hWamcPKE9UnpWNJOlwgt4ZUNqVexYwY6aSR/aDfec+0OK6dfNFBmviZ0j6QqgSnlc9lRoDR1oYE3VNto3SKeLKxEuSOSx3AgE22ypZGojWzSpXqogRwCVk39ZxLHgQgVbE0upu7l+xBiUeO9UJB2gOeyYLZbffxlgp3L9nhtYQ+pNubQSv1ekFtVvlY+/+QbI5EyP6qsO/jvvFPaPnvxBJUqeSoAFWdQ/WPoulbNaDWTaQk8QsHiGJ7R88tcu03yJ/iYmpQqp2igpAEUKsxqUTcy1SWiyZRBGqTyg8uSu/qpJr9knsRH0KyabUmWkLmTBQY2YEdQI5AD80NiR8s+fz1XmcMAKBomySA+EfRTpMH/eln/KQR/2EEChkJK94kH1BMdt0xgN/fed+oxyRMrQcuSmXWzGaTjn7CNLwbGRWwrQdvhOO0OIAb+3K4MpP/V4kBOaJI/ET2IEGpofN9opyCePvE0zLGKeERwlKHs8PSvDYXUqbe49TEKXL/wCNBb7KjEywDgCI7fnr2gkfvHJE9qXT193i5mK+qlQ4H9YAElO35c4tLlkuQTTJ/SHAniLIlwZpON0bC3zgk2yLVi3T9YCuzqA8yxxMXFpDVYt99Q7uIIV2PvM/b8TnlkOxLlsCO7NBLOVAMpPPd1YdIzwtS11FBlR+cPzZyikjwwGArj2jxkBu5YY0CFjUvAgNeN0ijUIIw37oxLdpKbLP+qlK5anAIIBLPiztDei7QpK63GNHAKVDdUAGHNOyR4KQGdSFNj5rxfrRowOyvtbiHQqxPnNqmiZMdIupyBam5wA8LrENpsikpJUCnWZyNm/94QOQBfANa5Q8nMYBiLoHWCIlkx20vQ0pco6rUqcxnsjmLPKQ9VNU5YjKBL0LqagLGo/obRtKh+g9Y6WUu6wa6k4jHmTFdCyBc/0+Ygq7GoY07d4mT9R23rKNYpppsMeXo9QS90lxvHc/KEJclAoXSX2g+jQaz2gp+8/3gfV4tMtKWa4Of6GPRBBGMelTyuIqtCbxurUdrhm+YgqbQE4XH+0B+jQWSkPS8G+6otux9YDP0Ykkm8k7lIUPQN2gNh5HM255GkZhNWO7bwZoaRbpRDKkp5mM2XZw+tLNMLjjmQWgyrKkB3KafWLehJgtMv5gzGA8o2pctnEtI5+zwlNDFQdjRmFBxrAJTOWKVA7DXm8NyrKpIdN0A/414v8AKOYk9ThQgJlnV4ZUCAQ1EkOXIGA4w5MUlNGr90u/LKBTlpNFAk7lJA25JiJSZShrJAOFVrPoWgAV4H994RlAu851vxP7xzE5FvSrUWZf+M8/9lx14KAwCQRxEemy5K/7soFs6E+kaoA7nXOVsOkbcJn+otbbbyCesdTZV3mdTlslXn6F4GjR1mDmW6Nvl+QMQvRKHDEKfaQGgSHu+YRIMNbbOs+VgNi0E92eETZ1vqqRwSoA9C0FmSLi2B5AgjlEX0mt0E7j/MIdgcEQlNCM2TRqzW+rgXPsRFDZZgNVJI2O3rAwU5hQ/e2Ciyyz9ZY24e0Gi3wPvAJkyJZbFWOUMeKU4lX5f1hQzJUpCytRASpnuv5rpSW/F2h7R05JlpXilVReBwehbEOG6xSqEGAeLkSpqHarHMMPWCT5aANUL43hHrRaUfUCXyoRXJ64QXR81KksUVSbprsAI7EQ5QDixFnzg7OUn7XMkPDEyzIbWS/Mn2gipqUjyGIM9JyV+cjsIaFAxcGzOaslqwUqWjlffsqHzagWZBH5iO8ZSQFeRUt9i8eTH2gyfEAqw3pLDqI8wEhcjEpPMbBZQIZ9hJHvSLW22X2vIdkgUO8kmu2EPo001xBzSQe4MSJl2hCuZJHtAjaWvuFZqUXJvYJcfeaINjRiEJSoZhJ9g0PSZwIoU8HI9RFplp2hJ4gHukiGqFg2Yilc0Ai+ltwr0IhWy2OzKC1FRCy5chQc8KJ7RoT7aliLjA7FqTxoXfgYFaJ7SriVOnYEsfSEaxAWllfh8mzE7BalAgazHEZRq2mRdJAFN79KGM6zpCCFAkjeTToIfSolmq5yiZCQcGpV4gqUyIKRYw73QOBbtD8oDAnpdgYQoYpIeIdNXLcouVmXk++J5Ro9R8ICBqvyvPxxgyJZIoVE77zc6xjJUp6dgr2MNG1lCfMrmcOZYxYmoTk8ekSwHE9Ns00qqpA4XvVz6QjapnheZJO9Ln2eGV6QcYXt975pMIT7WfqpIPEeyUmFuNMm+4Q3cRyVbLLMA1lg76e0aEmShnE9RGy8PSOdlWo/WUAeKT6gwdnxUW4J+UBuHde0KprTtHFWCgfwn1S8VmaKWjEp6xnCQkB36pb0iUKDOx45dYBgvNfeaDGPDV/yJG4g/KLmZNSNWZJI4V4MRAEzUNrFlZEGnMH5wMzEEECYnmHB44wIauAPoZtR1VtUlLzPB3ECEfpIUXQok/cDPzFYyp1oVLUwLf4OB8oJLt8w4Evtz6wt9W8EzQs1xOJYec7FOT0BECdTnFO4UbkownKnTVGiw+8pB6wcWGaoYv8AiSfeBZtxBWzOHrDJtKgRUsc70FUsE+YjfT9mIl6NmfZJHL0EeFjW7FJ5D9IcN9dwcT0kpKpgKnFNtGSDRzv34Q/Z5ACQm8tgAKAHCmyEEWEpBoczVv3hBrMAqWFFkuxYgvXakYQ9WY8zDVR5UtJbWUG2o+UUs8iW6iJjEli6TS7q0cxRNnSzhQfck/KHZKUXQCUUAHHo8UKPMCKJkIsaP+QHiBBk2CWcQFdvSBoTcJAlgBVSbpLnD2iR4gOokpHCneGgKOvzFknznKzdGBZeqDsxHWKq0UUHI8z7xWba5icUrDbMPlEStOl6gcxHknaDmWZjYkrTikjvFfpTHeNohuz6VCj5RyJHaGguURULHAhQ+cEqAn4TMJrqZWociHxYv2MeuywaKI4g+zxqps0kn+4w2FBHcRSbotJ8qkn8fzEGdFucGDvEy7XZkqF1wdhAw6x5Esy2N5t/8Q8JBRQoHEn5ERC2BYoI4E/KJdTSI9PeVaOpQ/yLWi0lRF4pPKsSFH+IrMlIKwzg5VrBg2Y7QG1ieZjkdCSFE5PzPtF1znYH5nrjACsZQV1FroJ4EP0MO09zdiKNCReummPAv6QZc5RFVr7e8ClNneH5T8oMLVLGLbnQT6GKFRl7qLJBmdNnKJxD70h4Cmct2WSnYXAB6vG4LTIIdSUb9Yp560WUiUcZTp2kuPWGBGv5rg2PKZQsAJqcdpDHoAI8bEkfVB4LUPQmHvEkswQQBsdvX2gM4yxUJUHwd/cQvUU8iEpgpaUfZUn8b/8AkmH5Vklt/du7ik+uEIJmv9Ux6faVJ8oGGBNesLUhct+JpzxHv6eML0tW90+8LTtBSncoQf8AFZT11TWERa5jC8CBvZXy7w3Z13s//wAwf6i8VMqKzdGSwaao3rSr1aKGw/ZJLbh7KjSmWVJ+uAdrFuxhRNhlDGbKPBSh6vCn074qEDBokq+weLH9YkzFCiiRyb0hv6NdDpIY4XS/8wSVNVm2GBEANMA5xNu4OSpixVd2+f5Q2hSBhMH5lj2j1nmpSADdujAAvzZ4MEyjhXgkfrFigdERRMXnqF03SCWLMpZy3iL2aYyE1agwO4bBBEGWMUdiPaLSDKADBTZY4ZZbIML3YmEyPpI+3M7RYKScVzDxb2MSqWg1pz/UQWXLR9kDmkwwKfSATJExIwc82/7QW9eyI5q+UR9GT/FPSCoS2/ipUUKp7iyRMCboZe08yDCS9G4+U88OUdTISCawPSIZFNsSPoLVx4c3U5ZMhsot4jYEjg8bFo8vKEpaQRWsSnQ8jGb4KTNJNVKbcPXAQZU9DYqJ/wAW7gwUSEt5R0ELNrQTbkAFzhRl5SJivLeYbw3cQ3NnTU1KhhmQffCAy0iF7SnXPGMc7EvPvNU2YxLtSlZBW5h2hhDHzSwPzfxBNHqIRDiFk4kmKtNbAzFMa6mWuZKwuEfigyJEk1KldHhlclJxA6CAzJSdg6CGbPOvaBug5lgkKoZihyb5PATo5DgCYkgYA094vMFRFJpdVa8YFq8hCH7wQ0UoGipavTk8VVosgf2xxvP6wWbLGwdIStRbClBhyiV3XyjADCJ0ezhSV8E1HVooJQB1Uq5u/YiBptCgaKUOZjSEwkByY5c4E6Kiz53in8Kvl7xMySPtg8j7iNawih4QaQkKJcPxrDf0Q4owd9TEuFmvPzgf0T7zcFH0jU0ggAlgBhhF5spLCgw2Rw0s1O3YuZF5KfMQrcUj5wLwkGoSK5NTpWNNSQMIm8dsA2kfOaGmWiwPggDhe9BDX0AD6r8Qs+sPhZbEwJRjNoHOZtxcSkbG/N/6wWUJQLV4h/0gssQSYkbIJVriCTCS0SSPOobnMWQiWAwWofi+cKgxMjzQ7dXQg16x5EhOczqRBTYUKzPURAkprqjoIFY6KpDAyg/LAIPnD/0sD6xHT5RU6LS731PxbsIaBrBlyxsHSKAqkcRVkdz/2Q=="/>
          <p:cNvSpPr>
            <a:spLocks noChangeAspect="1" noChangeArrowheads="1"/>
          </p:cNvSpPr>
          <p:nvPr/>
        </p:nvSpPr>
        <p:spPr bwMode="auto">
          <a:xfrm>
            <a:off x="155575" y="-846138"/>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414" name="AutoShape 6" descr="data:image/jpeg;base64,/9j/4AAQSkZJRgABAQAAAQABAAD/2wCEAAkGBhISERUUExQVFRUWGBgaGBgXGBgcHBcbGBcVFRcYGRgYHSYeGhwjHBcWIC8gJCcpLCwsFR4xNTAqNSYrLCkBCQoKDgwOGg8PGiokHyQsKSwsLCwsLC8sLCwsLCksLC8sLCw0LCwsLCwsLCwsLCwsLCwsKSwsLCwsLCwsKSwsLP/AABEIALoBDwMBIgACEQEDEQH/xAAbAAACAwEBAQAAAAAAAAAAAAADBAECBQYAB//EAEAQAAECAwQIBAIJAwQCAwAAAAECEQADIQQSMUEFIlFhcYGRoRMyscEG0RRCUmKCkuHw8RUzciNDU8Ky0gc0ov/EABkBAAMBAQEAAAAAAAAAAAAAAAIDBAEABf/EACsRAAICAQQABAUFAQAAAAAAAAECABEhAxIxQQRRYZEiMoGhsRNxwfDxQv/aAAwDAQACEQMRAD8AFptI8WUE1ffGlYQxL4sw50f97YRtsv8A1kKVkC1ekHUsHMYRCwF5lKsQMTHm2RImEVqS5HXGNKyyVJKVCiC7U4P7QoSLwvUSolxmN/72x0VvstxMpIoyX4Xje9GjA5V1Ud37V/kxyCLiNfEA2jGKzlm6pKHSa594kyy7lbtlCwms5JfAdYcSd4FQRlYSxWYglRU6UlA/MFfIwxaQQFjGnDA/rBwtPgrl4HUVTa6vZusCUkqFSdZBHMBj6RqtYM1loipjCbMFL+I8pybZG5Nnf2hgCgP3Y+0ZqrAkhJvHnuh6fZwQirMkRzD4hNVvhMB9IWZrLU5YsdlP0hRdlAIUpZJfCsOKs7KvCqgQPZ+8TNlk3QQN+6OUZNiC/AqLSpZvkuecNy+kXErhEfRyP5jEBs/vFkyQpt/GClQ3QvLS5AwgM1VSSY7UNThxGVLYMICoOTCtonEJJTU0aG0S1k+XERCwLni47gTyQWF1RSoFwdhEZE2yzJU0zVq8QroQw9BhGwrZAZtUsf3WCXXNUBMqSZd8hwydsXsLkrSU0SabxlELN3VGZAENi3o8QoSSUpooszq2w9GugDNoUTLrWSGFOUC0ZOCVrQrA1HuINPKUaxUW3RlotiDMGLioPGDZWHUBTfMW0/LT4hLDEJ61jotFICLFKGDTFekY+nJYN0pFTMBhq2TiJCUu4vuWydoT4hdxX0N/mNQDbF9LywtQVsU0ekMq8n7/ALQW0gBQABLVP7MIpnkBSsK5VbZDkNLiLqzmGlaQMy0gBJCUBuJ5xq6RS4SRRjCVhCdRT1OO+NG1y3TtaHLxcW1BqE0ribruBTP5Rh2dRTOWkF3Yj9I1EVAZJdtsZk5BM1R8pCWB4wT1WYC9iEs4E0zA+F0Hk9IXnWOWmiiTBNHSfDSrFRUpy22JM1RV5OohGmilb7jtUndUzrZrqejpZt0UXMNM6gxWVIPiFLgOxf5webZgnBQPCJCWYXGEgVD2XRSJ01AU91yS25lF9zCCaQ0ilUwqJxJI4ZdoYsbIlzJlQSLieKqkjkO8IS3AqATjXKC0qbVLDoV/J/iYxpRcal2xK0HN9sJypd9eAOArlWntBrqWZgNwApC9hbzA0CieIDmKPiBtoK0cCH0illTGoEqAxyGDdIpZrQDdIHlUBjheo/UQhKnLWm+hN4KIcEscP17QXR97y+GAo3nY+Zi6acj+zGNajEO9xlVW9JmBwWqCN+2NBCdRPDPdCVt0XdnOxAIvc3h4KdKRnrDoxhgJNXAqtw/vM8uWQpwaOPUVg018x2gFps6riqmoO7KIsUwrlpUVHAAg7RjB8EesDlT6QriInJVdLAPFUIDY1ftBEoUM6RoEAyAWBNPL3MZ6VJerRr+AgSVKmh7xZAfqeAjJmKlt5aRMzbia6h+UouegBySC+HKGZWV089kB0omXUpDJepNWgstQYXRSJXdqxzG0IVZyxEU8QDFucGSd8CmirEPC9LBnHMLNtKWQdXdyzgKVBzTEuYpIKimqMMOEGFiJybm0VoGMByIzLkA0Jx2mMu0yFKWoJAYMH2EQ4myhObncY0PA+tSoY0z/AFh5baRc5FsYmTMSVLSFAsliDt2xaZPLzEjWDYZBhB9Ly1FkyyQohn4QgDM8NVUuAAWGzF41hurE0EUYdDzEhgAWyMRIsiGKNo77YTs0whCbhoMRDUglyp8RhHFSKoQbBvMmyLaZc+wEsY1TLCq32IjHWCmZLVkoNzjWSkxyEgVB1Ku4SzrXcBBHWMXSFsUHB861BIaNFUg7aRjWeRetaQzlCSTxJpAklsETV7M1pFmXMQoXikvUJ/xDQzZUTCgCt5NCra0FsUwOobXPdovZ5hRMWAfMysORh+nREHUu/oJiy7KoXnAy/dY8okUu84cmLUEkEvu9oHYglUxIUGBIJ4Cp7R5Loi2QZQLNRrScy4JMtqtfVxWHA5BoVVOH2e4949pC1mZMKtqqUFBgB0iELILGvIVh3hhsWjB1TZhELUUlgkbKiFwAkhJGI9jHrfMUVISKJzpUR61Tk35R+0p8Nys4pcGxMTiBTOShODUJ7mKaMtqkgr8xccnYgDdHrUvxVJkoIHlKlfZAILby8dbatByUyUolAE3QKbQC/vE3iSVQVLfCgbyTM22JVMlgXQpRFAMt1ceIhAWKbLAvhtZwcqhmimjpy5a9Vw2TR0Gm5ryQFfWAOyoryiTQ1CGAuVeI0wUJmFZLUVoBIxG2EtEIIlCn2m20J/fKLzZi5clKEAXyoJGY1lM/QvygpUUodDFqjYw28o9ls1U8UCrl6nAK7QzZLGqYoBiwe8dgGMAkzSQCwYh6b4cXPCEKQMXBXuzCfeFuWql5P9uYoHJ6lLaPEILEAaqQdmUKjRdC47iFSshAvkPjUuGen8QtMmvQq/KISylVABhXZszQ/pZYAhIrXWxiybEHoUjiqMr6PmlS3x+bxcWdiPEDg4GJHVgtH8RmJtXQkYpPAiFvBKtZKgA430zpC6ggJU2BHTe8V0fY7qgZZUQSCo0PQYRSjEIPxB25m9pSQEgGWu8kjLEEYv1jJNnUogEkPT9iDWhcxJBdSMageYYMQcoCLWakti6SKEYYwvSLMDua/eaQLj0izJQSPMsPw384lE0131rtGHCAAm8De28yYckqBSXh7DahnbsipmrnB5bHz1rtjNtK1IXMLllsGGe2HJtlBKVAvsGyK22y6sumJJjmbaABMA5npQl1UljtSBjHpwSryuKc+kVskm6txQHEd4ctxKFBSU5emcaWYTQoIhkTAA7O23HD+YOLWFOGukbR6GBLnE+YEOP1+cBQcXahA/8AX97o06jDHMAqDmNTAq6+q0KWCyKROvm6yksRm70aInK1kozxxyEL6SXdXLU5BSoEbwaKEGpJNwaxU2ZRSFBxiVDu8U0jaJctaFOQdYHgz+0Cs1qDoL/7ixXe8Gmzgud5QQgVpmYeg+HEFj8WZQjVygFnDIWr8PM49h3iyKSyb4xyHyhdc9QloAL3nWr8Rp2AjyS6teO5WoIz6RWYpRyX2hmUhZ+oob1fpFPGWzXYP9KnZADk8P0xfMS0KZSyMucY9vs80ISkqAQlZQWe86lugg7GX2jQm2i0EapI20SI5r4j0tNQhlhTrWgg5ahdudOkP+K5yUJ00ixyrOQXrQc88Iid8aTZVpMqWm+hQGQBSTiKnWox21iiJapgcqoatdHGMFE4yZxmK+teYU8t6ihxbLY0BrLWnnJMo0CW1K6naWJJLOm7teAfFVsJDJYsG4ExpaImeNLvCOd0qCpakjAGp2uHp0blHm+FXdqcT0vFuF0yBBKT/pIId0SyrF2JTdDc1HpDci6JYcmia9IRs4NxYeilgJ4JLdzegukbIAgspRegrt3R7CnkzxXGAI5oZSRKC2YDAVZ8hXrAPo95SyTUq674J4RCUpfyjy1zxrWAzFn/AI1dY5AfmMFiOBFZ1gqQ5oci++Ffo6hQJLcP1hsWiYAWlqcnB92MJz/iEJoo1zYim7jAMAZwUniFs1jmIJxDilYILIshlFxvJg8i1SVpBCyVZAF4uJyRkvnEzabHhow/DyIBVnui4nBXmrlnDFiQUSygCiTRtkEkz0nb1EFmqAqO/wDMYCBhmmD9p42talEqyAFd8DmSQrFPSkeUkXnvPXNMFnImLAuskbhj1MO06UUGgNJRLYUfnD9ikghV1Qw6RkTLNPRW+SNyX9IhMxaBeK05BQLg1P6x2o4qj5iaouPGwqIehBfAMcY9bZQ8OWkgk1Ar6wCdaSopdctAwSArExpaQsJWJQS1E11sxjAamoGZQovJzNAIBuZCLFMcDfSsEtThQfY1QYZXoxSCHKXemsKHERe12MqUFOAFPngcFDq8Y6sOoSkFYoiYSkFwWY58+0Lz7MTMe8QFi6WyLuk9aczDcqyUAJFQRTm3p3i0yS6cXywbCjvxEOotAB25iWirxVK8RgohaakF2Yw9pSxICFErwrQVHCM23SpviIUlIKQ6lEHA4Lb15xtg08t4EbBDlPw3Ux8NMKwzQlMo3SUla1ORsfLmI0LNPVLJN2swO3OgruidEKdQTd8l/LBzTtDU2x+LMDK8oJcb9VuxhqElbEBwLmbbxdkKIAOG3E0H73R66tgBkAMDgA2MRbJBmKQEkAA31AkOWomnWPFSXqRy/mPKJYDI+0pNUJ76PMP1h++cFRZ5o+sOsCTOArfH74Q3aGEmXMprKWPykN6npGqByYPMkSFt/c/fSOc+N7EpVnFbxStJd61dJpzEbiLSn+P5jK+K9IBNnugPeUntU15RWjDgRVRm2zzKkoRVK1MgEksKAFW2nuI5bTqVFZSDqoonNxt7Ybo1BpLxpqVK8iUkAE7g5J3k9odmaNSsOnBsy/7MTeI1NrAT0/DadgnzivwRpyYhM6Wo0uEiuHWNGbawDPd31bo+8lN7u8BsOhGKnwKSN7MRQw/OsbJUUoJOQIAGQxBcs0ZpBXszNaxQgZFgXLRLChrNgcC4BJ4wS1WdJcPRmOwHEHGDIMyYBuqz0fMVxjxlqJdt2UUjaJG4bmEschKkpvKN9g+Pq8MJsYfB+IJ94p/TVqFQwPAesXm6MJB/1EpO1wW5YRSqScmIW2WhBusL6wyUttzxoBjHImwykTZklaApTXQsEsDTW449Y7exaKRLuqCnWC7sVcMaRy/xPp+XJtBrfKvMwSCjdT0yibVVzkSvQZFwYGx6O8MoVLJTrMSTizU3PHY2rRylis26GwZLR82Xpw0UgpAxCXqS7YDP2gts+MLSai6gbG+cBpo3/UPXKsKWdZ/SE3qTSS9SAYNN0UhSQFLKgkuAS1fWOBkfENox8Qs/fhsjd0d8SG8AtQPZo1tOs9ycAmdJMstyWrw3KiNQEuE13xpInuhImAqUEjB2TtYRaRLSUg+ImrHKDXE/83eHrpnBx9oksBiZlrlJIdJmpO4E9mjBJtHiJBvqluLzoY1pR8Y69ZSP91fIiAmYCXClv/kmu4wZRTzX2nKxHE4T4gsE4rKZcoqQ+objKG8tgYpYrVpGUQyVEgYKS9OBjt9I6URKFEqUtRZKQRU7eAgdhtKhrKqqZgSGAu0ZsdvF4WzaelQMcqPq2QJlzNMWoL/+sFpIScCMUgnA5FxyhqwaUnFCwuQoKBdKTmDRTcKFt5jbUhYAKVgA7WzLwhpS3GWjxCoKuEKLYgOyqZ0JjDtZQROyrEGAlWqaweUoMxwGRfHhB/pSkKUCGIOBGGR7jvBrJpdSpZK2GNCKtinqkgtvhOw6TUtKCsXSKE4gpUnVrtcDrBFF5EWCaIMcRaFLJBGQKWGJGI5iv4Y8qarPDpFLdabqLyUgqBF0OQSXDCNGXMBRUAHYKtGqlk5gscCYtgn3Vq1Xc76M9eG+GdCrPhlRKUlSiWIdgSaPC4mXZcwpDLuqbF3Y0pGloSYBZ5ZLuUirVMHprjmdqH0nJWuUoKQpqXmPPbDYsqvsjmTF7TJMyWoXic3ypXLhDATQNWmJJ6x5rteQY8cQCZA2p4CNi2SAbHITsXN9Un3hRFkJw7fKHJ8hXgSwVYKmHADG5v3RgVpljMRTJQPqBm2nHbHM/GdoQkS0pDKcnAjcMcc46sFhkeXvHzr4kmKVPNFXRQO/qcYsXFQALjOiLabpDAnJ8sySP3hHXaA1QytZ64YHc0cboZAI34H98I6rRVtCCz7oh8YLup7Hg8KLmja7QUoURQARhf16Yo6xIu4AmjUrvNY17TMRMLJUNY1fdgGhuyaHlTCBMReANSCzPSnrziPS1dvMp1NO+IhYtLKUsXdYMAaMps6ClNoGUbE2zBgElVWIPGrHIYRsWP4TkoN5AONB7P3gGkdGnWobpywCQ77YedYdSYLcWTphISrxHUkBqeZ9xqCOPWMabaQAbilbnGIyo9eRg69HVYDliHHtCdosRSqgYC7e2Bz6xg1z1CPhweYK0aemo+qnNlJUW3UNeRj51pWxqKlLvXsScauY+j2vRyJsxkpd2dttX9HbfGtoXRKJV+6AWqykgmgfZWsW6fihVkSN/CZoT45o9OODtSLLQSWOO8x2OkfhKSorVInIdz/pqPPVXgccDHP2zQM6WXMss2I1g2ZcRSjb8iTspQUZOjNGJUWKkjeSG2GBTbUhTpYOHKSB2MUsFnSSASQ+GGfEtD1m+ErQs6qUttvob1jlQliZrOAom98K6TSyULXTeap3cId0t8YyLPNMtOuoUUaMDs4xnSdCJsDTp65SlAOlAN4k7sueEcTMmeKtRViVKUW2qLnhBHTAGYncGOJ9M0P8VInqYEpJ2s3zjopxQhF5cwbmz4AGPjFkmeHMBS7AjGPrNksslctE2Yda6Kl25JwgR5H8wnUcyV6Amz7Oq0JveICQhIySNY9T6QnYRaClLoZaQEi85pwPrEaW+K7ktN0zCHJSXu4bA9BGXJ/+T1pLIlByGdSnzxYfukedrI7NjM9HRYKucTp9GSSUkTCBrn9RCfxJo5M2WuWlV1yllVL/AFq7qNHI2z4htCtZS2TiAmgLvhtwhBGn52N4vxMU6VqtVJ9ZAzXc7uSD4RYrqlCRerdZIBUfT8MCmSEiaJeskFCKsfqqUct1IxtHafmBmVeeOlsNoE5ZJUyikJIAqzk4DnD0cM1dyd9IqLjF0KLByKEMAaivLCGFlISdVjvpDqCEDVdv8SIFO0gkteGG6LBpgcmR7r6mbo9N68QlRL4Bif1gmjJjgpukgKUB+8OkHl6VReJAfl7xWZa76tVwM2uiB2qODCJJ6mEm1pIACSGwrUcoKi9dSxAxBBAbGgiPAnDA/wDierRMgzHAKQanLrujx2ajgStRipIkqZgBU1Iq3TCGZ0geEL5ZKSty52JfHhEKTML3LimwD3XOx1Fh+kBToC1Ti01roqEJULoejkh38sUojagBrEDC3mcDabTOnLWpKiEpLBDlw5IHE0rDFitxSpKJ6QtOGtil2ruyhm1/Dc6yzwJnmW5SQXCsix2h89sZtslplzddQodr8cI5wQ20yvTrYCI3abGmTMUHLFmI2Yw5ZbXLer4boztIaWlzFi47AM5GPKIs8xJMA6FhmM03CmhOo0bpGUDUEDa0dXozSVmDB1HlTmY4XR0kg6rk7E17Rv2fSQSoeLeR/kCkekQtpd0faWfqdWJ2itPpCAUpLkbQGxYZ4wnI07LUhQWkitS9RtjMkfEdnoAok9du3jGVbtJNeYeY1p+sYFPlA+ETTtGnZV5pYLttFS9HfANsjAn6aUQWASpxeLOTWgrCyASpyWxwDnoY0JFgsqjWasnO6H7BFIdp+HL9j3gP4gJzcwJ1qmTJgJKyUl6U2nIUjesckrlqWtaU3hgpZcYY9IYGhrM7+Ks7GHyAiq9EouMmcti7m7XgxV7RYuhXzUfrI28SCfhsfSKyNCFKR4agXOKVSugvkv0g1o0DNWBeVP5IQ3VC0v0hY/Dkpwp55IwJQn3jYkaIcglc9t00JH5Q3aK0br+ZHqZzf2nNTfgYguFFAP2kkehMUk/BSXrMQobASPVIjtVaOSzeNPSTheUVetICnQreWb4hGSkB+bFME2l5fmANQ1zMNXwhI+uklsyt26YCOU01OsEq0p8AKWGZSXZDilFGrYvHcfEctSLLNPlVdySa4PUqOUfHQglXGBKmswlObE0tIzEqLgBAJoMT1wxin9VmFgVqIAYVOGyACWSHJphB5diSSHUAOMKFKMyg2xsRyXpJahU3gBgct8NWfRsqaHBKTuj1p0eiUEEKF1YZ9hr5hy7xGi56XooJfIkHvCybFiOAINGFtdioA7hIoBshYS5YTiCdr+2UOWySVVAfbdq3SMwopgP3ugApqGzC5qykmzhM0lLAsa4HlBUaZQqcVhRTgQx673fLfCEiWpbJUNXhyhnR+hgqddZk5k06PGBfPmYz0PSd1onSPipBTeJ2tT82BjTXLWR5W5D3EZdjswloCUCg77TDMuSQdYEjN/aLFIqszznybhpdlVmotxTFplnfBR4OKxMuyy3oABtKi/SInXEhgApWV1R9qw/gX/MWcmJJ0hZsACebekWlaRlrVdShgc3p6RmHRKUl8Gps7qEM2ZLHOuLFo81nYYoD6CUqB/TGDPunyA8R+sZ3xL8VLs0ogIAUvyggEJbE8n7xoFJu01CXYgh4xvirQU+0SkNVSHopQBII+8d0douxNGawAnzudbZs6ZemKUo7ST0i6pZIdqZQTwFBTKF0ihDNhETElqYP+8Ie3OIS8ZgbPKJJAyrDslKgAQx4Z+8Ro6YtK3Db7woxxcfKAygoHdrdyNkYeahCgJ03w98QKQQ4N7JQIGORcd468aStC/NKnXciQkjjVBj5xYp6xS6k8feO90Nb5lwBQSQcQCoEc3r0jUuyAanalUCRcvKIK6lIOxUtIPZAglsS4qUEfdSH9BDi5iH/ALb8Vk9oCbcCf7Y6qPvAsB235g7z0sRlypJHmmjmke8X/piTrJUum26B1vUhybaAGATKr935loFKmu7JTyCW7CMG1cH8QC5MqmyqYlKkvsK0H3hWamcPKE9UnpWNJOlwgt4ZUNqVexYwY6aSR/aDfec+0OK6dfNFBmviZ0j6QqgSnlc9lRoDR1oYE3VNto3SKeLKxEuSOSx3AgE22ypZGojWzSpXqogRwCVk39ZxLHgQgVbE0upu7l+xBiUeO9UJB2gOeyYLZbffxlgp3L9nhtYQ+pNubQSv1ekFtVvlY+/+QbI5EyP6qsO/jvvFPaPnvxBJUqeSoAFWdQ/WPoulbNaDWTaQk8QsHiGJ7R88tcu03yJ/iYmpQqp2igpAEUKsxqUTcy1SWiyZRBGqTyg8uSu/qpJr9knsRH0KyabUmWkLmTBQY2YEdQI5AD80NiR8s+fz1XmcMAKBomySA+EfRTpMH/eln/KQR/2EEChkJK94kH1BMdt0xgN/fed+oxyRMrQcuSmXWzGaTjn7CNLwbGRWwrQdvhOO0OIAb+3K4MpP/V4kBOaJI/ET2IEGpofN9opyCePvE0zLGKeERwlKHs8PSvDYXUqbe49TEKXL/wCNBb7KjEywDgCI7fnr2gkfvHJE9qXT193i5mK+qlQ4H9YAElO35c4tLlkuQTTJ/SHAniLIlwZpON0bC3zgk2yLVi3T9YCuzqA8yxxMXFpDVYt99Q7uIIV2PvM/b8TnlkOxLlsCO7NBLOVAMpPPd1YdIzwtS11FBlR+cPzZyikjwwGArj2jxkBu5YY0CFjUvAgNeN0ijUIIw37oxLdpKbLP+qlK5anAIIBLPiztDei7QpK63GNHAKVDdUAGHNOyR4KQGdSFNj5rxfrRowOyvtbiHQqxPnNqmiZMdIupyBam5wA8LrENpsikpJUCnWZyNm/94QOQBfANa5Q8nMYBiLoHWCIlkx20vQ0pco6rUqcxnsjmLPKQ9VNU5YjKBL0LqagLGo/obRtKh+g9Y6WUu6wa6k4jHmTFdCyBc/0+Ygq7GoY07d4mT9R23rKNYpppsMeXo9QS90lxvHc/KEJclAoXSX2g+jQaz2gp+8/3gfV4tMtKWa4Of6GPRBBGMelTyuIqtCbxurUdrhm+YgqbQE4XH+0B+jQWSkPS8G+6otux9YDP0Ykkm8k7lIUPQN2gNh5HM255GkZhNWO7bwZoaRbpRDKkp5mM2XZw+tLNMLjjmQWgyrKkB3KafWLehJgtMv5gzGA8o2pctnEtI5+zwlNDFQdjRmFBxrAJTOWKVA7DXm8NyrKpIdN0A/414v8AKOYk9ThQgJlnV4ZUCAQ1EkOXIGA4w5MUlNGr90u/LKBTlpNFAk7lJA25JiJSZShrJAOFVrPoWgAV4H994RlAu851vxP7xzE5FvSrUWZf+M8/9lx14KAwCQRxEemy5K/7soFs6E+kaoA7nXOVsOkbcJn+otbbbyCesdTZV3mdTlslXn6F4GjR1mDmW6Nvl+QMQvRKHDEKfaQGgSHu+YRIMNbbOs+VgNi0E92eETZ1vqqRwSoA9C0FmSLi2B5AgjlEX0mt0E7j/MIdgcEQlNCM2TRqzW+rgXPsRFDZZgNVJI2O3rAwU5hQ/e2Ciyyz9ZY24e0Gi3wPvAJkyJZbFWOUMeKU4lX5f1hQzJUpCytRASpnuv5rpSW/F2h7R05JlpXilVReBwehbEOG6xSqEGAeLkSpqHarHMMPWCT5aANUL43hHrRaUfUCXyoRXJ64QXR81KksUVSbprsAI7EQ5QDixFnzg7OUn7XMkPDEyzIbWS/Mn2gipqUjyGIM9JyV+cjsIaFAxcGzOaslqwUqWjlffsqHzagWZBH5iO8ZSQFeRUt9i8eTH2gyfEAqw3pLDqI8wEhcjEpPMbBZQIZ9hJHvSLW22X2vIdkgUO8kmu2EPo001xBzSQe4MSJl2hCuZJHtAjaWvuFZqUXJvYJcfeaINjRiEJSoZhJ9g0PSZwIoU8HI9RFplp2hJ4gHukiGqFg2Yilc0Ai+ltwr0IhWy2OzKC1FRCy5chQc8KJ7RoT7aliLjA7FqTxoXfgYFaJ7SriVOnYEsfSEaxAWllfh8mzE7BalAgazHEZRq2mRdJAFN79KGM6zpCCFAkjeTToIfSolmq5yiZCQcGpV4gqUyIKRYw73QOBbtD8oDAnpdgYQoYpIeIdNXLcouVmXk++J5Ro9R8ICBqvyvPxxgyJZIoVE77zc6xjJUp6dgr2MNG1lCfMrmcOZYxYmoTk8ekSwHE9Ns00qqpA4XvVz6QjapnheZJO9Ln2eGV6QcYXt975pMIT7WfqpIPEeyUmFuNMm+4Q3cRyVbLLMA1lg76e0aEmShnE9RGy8PSOdlWo/WUAeKT6gwdnxUW4J+UBuHde0KprTtHFWCgfwn1S8VmaKWjEp6xnCQkB36pb0iUKDOx45dYBgvNfeaDGPDV/yJG4g/KLmZNSNWZJI4V4MRAEzUNrFlZEGnMH5wMzEEECYnmHB44wIauAPoZtR1VtUlLzPB3ECEfpIUXQok/cDPzFYyp1oVLUwLf4OB8oJLt8w4Evtz6wt9W8EzQs1xOJYec7FOT0BECdTnFO4UbkownKnTVGiw+8pB6wcWGaoYv8AiSfeBZtxBWzOHrDJtKgRUsc70FUsE+YjfT9mIl6NmfZJHL0EeFjW7FJ5D9IcN9dwcT0kpKpgKnFNtGSDRzv34Q/Z5ACQm8tgAKAHCmyEEWEpBoczVv3hBrMAqWFFkuxYgvXakYQ9WY8zDVR5UtJbWUG2o+UUs8iW6iJjEli6TS7q0cxRNnSzhQfck/KHZKUXQCUUAHHo8UKPMCKJkIsaP+QHiBBk2CWcQFdvSBoTcJAlgBVSbpLnD2iR4gOokpHCneGgKOvzFknznKzdGBZeqDsxHWKq0UUHI8z7xWba5icUrDbMPlEStOl6gcxHknaDmWZjYkrTikjvFfpTHeNohuz6VCj5RyJHaGguURULHAhQ+cEqAn4TMJrqZWociHxYv2MeuywaKI4g+zxqps0kn+4w2FBHcRSbotJ8qkn8fzEGdFucGDvEy7XZkqF1wdhAw6x5Esy2N5t/8Q8JBRQoHEn5ERC2BYoI4E/KJdTSI9PeVaOpQ/yLWi0lRF4pPKsSFH+IrMlIKwzg5VrBg2Y7QG1ieZjkdCSFE5PzPtF1znYH5nrjACsZQV1FroJ4EP0MO09zdiKNCReummPAv6QZc5RFVr7e8ClNneH5T8oMLVLGLbnQT6GKFRl7qLJBmdNnKJxD70h4Cmct2WSnYXAB6vG4LTIIdSUb9Yp560WUiUcZTp2kuPWGBGv5rg2PKZQsAJqcdpDHoAI8bEkfVB4LUPQmHvEkswQQBsdvX2gM4yxUJUHwd/cQvUU8iEpgpaUfZUn8b/8AkmH5Vklt/du7ik+uEIJmv9Ux6faVJ8oGGBNesLUhct+JpzxHv6eML0tW90+8LTtBSncoQf8AFZT11TWERa5jC8CBvZXy7w3Z13s//wAwf6i8VMqKzdGSwaao3rSr1aKGw/ZJLbh7KjSmWVJ+uAdrFuxhRNhlDGbKPBSh6vCn074qEDBokq+weLH9YkzFCiiRyb0hv6NdDpIY4XS/8wSVNVm2GBEANMA5xNu4OSpixVd2+f5Q2hSBhMH5lj2j1nmpSADdujAAvzZ4MEyjhXgkfrFigdERRMXnqF03SCWLMpZy3iL2aYyE1agwO4bBBEGWMUdiPaLSDKADBTZY4ZZbIML3YmEyPpI+3M7RYKScVzDxb2MSqWg1pz/UQWXLR9kDmkwwKfSATJExIwc82/7QW9eyI5q+UR9GT/FPSCoS2/ipUUKp7iyRMCboZe08yDCS9G4+U88OUdTISCawPSIZFNsSPoLVx4c3U5ZMhsot4jYEjg8bFo8vKEpaQRWsSnQ8jGb4KTNJNVKbcPXAQZU9DYqJ/wAW7gwUSEt5R0ELNrQTbkAFzhRl5SJivLeYbw3cQ3NnTU1KhhmQffCAy0iF7SnXPGMc7EvPvNU2YxLtSlZBW5h2hhDHzSwPzfxBNHqIRDiFk4kmKtNbAzFMa6mWuZKwuEfigyJEk1KldHhlclJxA6CAzJSdg6CGbPOvaBug5lgkKoZihyb5PATo5DgCYkgYA094vMFRFJpdVa8YFq8hCH7wQ0UoGipavTk8VVosgf2xxvP6wWbLGwdIStRbClBhyiV3XyjADCJ0ezhSV8E1HVooJQB1Uq5u/YiBptCgaKUOZjSEwkByY5c4E6Kiz53in8Kvl7xMySPtg8j7iNawih4QaQkKJcPxrDf0Q4owd9TEuFmvPzgf0T7zcFH0jU0ggAlgBhhF5spLCgw2Rw0s1O3YuZF5KfMQrcUj5wLwkGoSK5NTpWNNSQMIm8dsA2kfOaGmWiwPggDhe9BDX0AD6r8Qs+sPhZbEwJRjNoHOZtxcSkbG/N/6wWUJQLV4h/0gssQSYkbIJVriCTCS0SSPOobnMWQiWAwWofi+cKgxMjzQ7dXQg16x5EhOczqRBTYUKzPURAkprqjoIFY6KpDAyg/LAIPnD/0sD6xHT5RU6LS731PxbsIaBrBlyxsHSKAqkcRVkdz/2Q=="/>
          <p:cNvSpPr>
            <a:spLocks noChangeAspect="1" noChangeArrowheads="1"/>
          </p:cNvSpPr>
          <p:nvPr/>
        </p:nvSpPr>
        <p:spPr bwMode="auto">
          <a:xfrm>
            <a:off x="155575" y="-846138"/>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416" name="AutoShape 8" descr="data:image/jpeg;base64,/9j/4AAQSkZJRgABAQAAAQABAAD/2wCEAAkGBhISERUUExQVFRUWGBgaGBgXGBgcHBcbGBcVFRcYGRgYHSYeGhwjHBcWIC8gJCcpLCwsFR4xNTAqNSYrLCkBCQoKDgwOGg8PGiokHyQsKSwsLCwsLC8sLCwsLCksLC8sLCw0LCwsLCwsLCwsLCwsLCwsKSwsLCwsLCwsKSwsLP/AABEIALoBDwMBIgACEQEDEQH/xAAbAAACAwEBAQAAAAAAAAAAAAADBAECBQYAB//EAEAQAAECAwQIBAIJAwQCAwAAAAECEQADIQQSMUEFIlFhcYGRoRMyscEG0RRCUmKCkuHw8RUzciNDU8Ky0gc0ov/EABkBAAMBAQEAAAAAAAAAAAAAAAIDBAEABf/EACsRAAICAQQABAUFAQAAAAAAAAECABEhAxIxQQRRYZEiMoGhsRNxwfDxQv/aAAwDAQACEQMRAD8AFptI8WUE1ffGlYQxL4sw50f97YRtsv8A1kKVkC1ekHUsHMYRCwF5lKsQMTHm2RImEVqS5HXGNKyyVJKVCiC7U4P7QoSLwvUSolxmN/72x0VvstxMpIoyX4Xje9GjA5V1Ud37V/kxyCLiNfEA2jGKzlm6pKHSa594kyy7lbtlCwms5JfAdYcSd4FQRlYSxWYglRU6UlA/MFfIwxaQQFjGnDA/rBwtPgrl4HUVTa6vZusCUkqFSdZBHMBj6RqtYM1loipjCbMFL+I8pybZG5Nnf2hgCgP3Y+0ZqrAkhJvHnuh6fZwQirMkRzD4hNVvhMB9IWZrLU5YsdlP0hRdlAIUpZJfCsOKs7KvCqgQPZ+8TNlk3QQN+6OUZNiC/AqLSpZvkuecNy+kXErhEfRyP5jEBs/vFkyQpt/GClQ3QvLS5AwgM1VSSY7UNThxGVLYMICoOTCtonEJJTU0aG0S1k+XERCwLni47gTyQWF1RSoFwdhEZE2yzJU0zVq8QroQw9BhGwrZAZtUsf3WCXXNUBMqSZd8hwydsXsLkrSU0SabxlELN3VGZAENi3o8QoSSUpooszq2w9GugDNoUTLrWSGFOUC0ZOCVrQrA1HuINPKUaxUW3RlotiDMGLioPGDZWHUBTfMW0/LT4hLDEJ61jotFICLFKGDTFekY+nJYN0pFTMBhq2TiJCUu4vuWydoT4hdxX0N/mNQDbF9LywtQVsU0ekMq8n7/ALQW0gBQABLVP7MIpnkBSsK5VbZDkNLiLqzmGlaQMy0gBJCUBuJ5xq6RS4SRRjCVhCdRT1OO+NG1y3TtaHLxcW1BqE0ribruBTP5Rh2dRTOWkF3Yj9I1EVAZJdtsZk5BM1R8pCWB4wT1WYC9iEs4E0zA+F0Hk9IXnWOWmiiTBNHSfDSrFRUpy22JM1RV5OohGmilb7jtUndUzrZrqejpZt0UXMNM6gxWVIPiFLgOxf5webZgnBQPCJCWYXGEgVD2XRSJ01AU91yS25lF9zCCaQ0ilUwqJxJI4ZdoYsbIlzJlQSLieKqkjkO8IS3AqATjXKC0qbVLDoV/J/iYxpRcal2xK0HN9sJypd9eAOArlWntBrqWZgNwApC9hbzA0CieIDmKPiBtoK0cCH0illTGoEqAxyGDdIpZrQDdIHlUBjheo/UQhKnLWm+hN4KIcEscP17QXR97y+GAo3nY+Zi6acj+zGNajEO9xlVW9JmBwWqCN+2NBCdRPDPdCVt0XdnOxAIvc3h4KdKRnrDoxhgJNXAqtw/vM8uWQpwaOPUVg018x2gFps6riqmoO7KIsUwrlpUVHAAg7RjB8EesDlT6QriInJVdLAPFUIDY1ftBEoUM6RoEAyAWBNPL3MZ6VJerRr+AgSVKmh7xZAfqeAjJmKlt5aRMzbia6h+UouegBySC+HKGZWV089kB0omXUpDJepNWgstQYXRSJXdqxzG0IVZyxEU8QDFucGSd8CmirEPC9LBnHMLNtKWQdXdyzgKVBzTEuYpIKimqMMOEGFiJybm0VoGMByIzLkA0Jx2mMu0yFKWoJAYMH2EQ4myhObncY0PA+tSoY0z/AFh5baRc5FsYmTMSVLSFAsliDt2xaZPLzEjWDYZBhB9Ly1FkyyQohn4QgDM8NVUuAAWGzF41hurE0EUYdDzEhgAWyMRIsiGKNo77YTs0whCbhoMRDUglyp8RhHFSKoQbBvMmyLaZc+wEsY1TLCq32IjHWCmZLVkoNzjWSkxyEgVB1Ku4SzrXcBBHWMXSFsUHB861BIaNFUg7aRjWeRetaQzlCSTxJpAklsETV7M1pFmXMQoXikvUJ/xDQzZUTCgCt5NCra0FsUwOobXPdovZ5hRMWAfMysORh+nREHUu/oJiy7KoXnAy/dY8okUu84cmLUEkEvu9oHYglUxIUGBIJ4Cp7R5Loi2QZQLNRrScy4JMtqtfVxWHA5BoVVOH2e4949pC1mZMKtqqUFBgB0iELILGvIVh3hhsWjB1TZhELUUlgkbKiFwAkhJGI9jHrfMUVISKJzpUR61Tk35R+0p8Nys4pcGxMTiBTOShODUJ7mKaMtqkgr8xccnYgDdHrUvxVJkoIHlKlfZAILby8dbatByUyUolAE3QKbQC/vE3iSVQVLfCgbyTM22JVMlgXQpRFAMt1ceIhAWKbLAvhtZwcqhmimjpy5a9Vw2TR0Gm5ryQFfWAOyoryiTQ1CGAuVeI0wUJmFZLUVoBIxG2EtEIIlCn2m20J/fKLzZi5clKEAXyoJGY1lM/QvygpUUodDFqjYw28o9ls1U8UCrl6nAK7QzZLGqYoBiwe8dgGMAkzSQCwYh6b4cXPCEKQMXBXuzCfeFuWql5P9uYoHJ6lLaPEILEAaqQdmUKjRdC47iFSshAvkPjUuGen8QtMmvQq/KISylVABhXZszQ/pZYAhIrXWxiybEHoUjiqMr6PmlS3x+bxcWdiPEDg4GJHVgtH8RmJtXQkYpPAiFvBKtZKgA430zpC6ggJU2BHTe8V0fY7qgZZUQSCo0PQYRSjEIPxB25m9pSQEgGWu8kjLEEYv1jJNnUogEkPT9iDWhcxJBdSMageYYMQcoCLWakti6SKEYYwvSLMDua/eaQLj0izJQSPMsPw384lE0131rtGHCAAm8De28yYckqBSXh7DahnbsipmrnB5bHz1rtjNtK1IXMLllsGGe2HJtlBKVAvsGyK22y6sumJJjmbaABMA5npQl1UljtSBjHpwSryuKc+kVskm6txQHEd4ctxKFBSU5emcaWYTQoIhkTAA7O23HD+YOLWFOGukbR6GBLnE+YEOP1+cBQcXahA/8AX97o06jDHMAqDmNTAq6+q0KWCyKROvm6yksRm70aInK1kozxxyEL6SXdXLU5BSoEbwaKEGpJNwaxU2ZRSFBxiVDu8U0jaJctaFOQdYHgz+0Cs1qDoL/7ixXe8Gmzgud5QQgVpmYeg+HEFj8WZQjVygFnDIWr8PM49h3iyKSyb4xyHyhdc9QloAL3nWr8Rp2AjyS6teO5WoIz6RWYpRyX2hmUhZ+oob1fpFPGWzXYP9KnZADk8P0xfMS0KZSyMucY9vs80ISkqAQlZQWe86lugg7GX2jQm2i0EapI20SI5r4j0tNQhlhTrWgg5ahdudOkP+K5yUJ00ixyrOQXrQc88Iid8aTZVpMqWm+hQGQBSTiKnWox21iiJapgcqoatdHGMFE4yZxmK+teYU8t6ihxbLY0BrLWnnJMo0CW1K6naWJJLOm7teAfFVsJDJYsG4ExpaImeNLvCOd0qCpakjAGp2uHp0blHm+FXdqcT0vFuF0yBBKT/pIId0SyrF2JTdDc1HpDci6JYcmia9IRs4NxYeilgJ4JLdzegukbIAgspRegrt3R7CnkzxXGAI5oZSRKC2YDAVZ8hXrAPo95SyTUq674J4RCUpfyjy1zxrWAzFn/AI1dY5AfmMFiOBFZ1gqQ5oci++Ffo6hQJLcP1hsWiYAWlqcnB92MJz/iEJoo1zYim7jAMAZwUniFs1jmIJxDilYILIshlFxvJg8i1SVpBCyVZAF4uJyRkvnEzabHhow/DyIBVnui4nBXmrlnDFiQUSygCiTRtkEkz0nb1EFmqAqO/wDMYCBhmmD9p42talEqyAFd8DmSQrFPSkeUkXnvPXNMFnImLAuskbhj1MO06UUGgNJRLYUfnD9ikghV1Qw6RkTLNPRW+SNyX9IhMxaBeK05BQLg1P6x2o4qj5iaouPGwqIehBfAMcY9bZQ8OWkgk1Ar6wCdaSopdctAwSArExpaQsJWJQS1E11sxjAamoGZQovJzNAIBuZCLFMcDfSsEtThQfY1QYZXoxSCHKXemsKHERe12MqUFOAFPngcFDq8Y6sOoSkFYoiYSkFwWY58+0Lz7MTMe8QFi6WyLuk9aczDcqyUAJFQRTm3p3i0yS6cXywbCjvxEOotAB25iWirxVK8RgohaakF2Yw9pSxICFErwrQVHCM23SpviIUlIKQ6lEHA4Lb15xtg08t4EbBDlPw3Ux8NMKwzQlMo3SUla1ORsfLmI0LNPVLJN2swO3OgruidEKdQTd8l/LBzTtDU2x+LMDK8oJcb9VuxhqElbEBwLmbbxdkKIAOG3E0H73R66tgBkAMDgA2MRbJBmKQEkAA31AkOWomnWPFSXqRy/mPKJYDI+0pNUJ76PMP1h++cFRZ5o+sOsCTOArfH74Q3aGEmXMprKWPykN6npGqByYPMkSFt/c/fSOc+N7EpVnFbxStJd61dJpzEbiLSn+P5jK+K9IBNnugPeUntU15RWjDgRVRm2zzKkoRVK1MgEksKAFW2nuI5bTqVFZSDqoonNxt7Ybo1BpLxpqVK8iUkAE7g5J3k9odmaNSsOnBsy/7MTeI1NrAT0/DadgnzivwRpyYhM6Wo0uEiuHWNGbawDPd31bo+8lN7u8BsOhGKnwKSN7MRQw/OsbJUUoJOQIAGQxBcs0ZpBXszNaxQgZFgXLRLChrNgcC4BJ4wS1WdJcPRmOwHEHGDIMyYBuqz0fMVxjxlqJdt2UUjaJG4bmEschKkpvKN9g+Pq8MJsYfB+IJ94p/TVqFQwPAesXm6MJB/1EpO1wW5YRSqScmIW2WhBusL6wyUttzxoBjHImwykTZklaApTXQsEsDTW449Y7exaKRLuqCnWC7sVcMaRy/xPp+XJtBrfKvMwSCjdT0yibVVzkSvQZFwYGx6O8MoVLJTrMSTizU3PHY2rRylis26GwZLR82Xpw0UgpAxCXqS7YDP2gts+MLSai6gbG+cBpo3/UPXKsKWdZ/SE3qTSS9SAYNN0UhSQFLKgkuAS1fWOBkfENox8Qs/fhsjd0d8SG8AtQPZo1tOs9ycAmdJMstyWrw3KiNQEuE13xpInuhImAqUEjB2TtYRaRLSUg+ImrHKDXE/83eHrpnBx9oksBiZlrlJIdJmpO4E9mjBJtHiJBvqluLzoY1pR8Y69ZSP91fIiAmYCXClv/kmu4wZRTzX2nKxHE4T4gsE4rKZcoqQ+objKG8tgYpYrVpGUQyVEgYKS9OBjt9I6URKFEqUtRZKQRU7eAgdhtKhrKqqZgSGAu0ZsdvF4WzaelQMcqPq2QJlzNMWoL/+sFpIScCMUgnA5FxyhqwaUnFCwuQoKBdKTmDRTcKFt5jbUhYAKVgA7WzLwhpS3GWjxCoKuEKLYgOyqZ0JjDtZQROyrEGAlWqaweUoMxwGRfHhB/pSkKUCGIOBGGR7jvBrJpdSpZK2GNCKtinqkgtvhOw6TUtKCsXSKE4gpUnVrtcDrBFF5EWCaIMcRaFLJBGQKWGJGI5iv4Y8qarPDpFLdabqLyUgqBF0OQSXDCNGXMBRUAHYKtGqlk5gscCYtgn3Vq1Xc76M9eG+GdCrPhlRKUlSiWIdgSaPC4mXZcwpDLuqbF3Y0pGloSYBZ5ZLuUirVMHprjmdqH0nJWuUoKQpqXmPPbDYsqvsjmTF7TJMyWoXic3ypXLhDATQNWmJJ6x5rteQY8cQCZA2p4CNi2SAbHITsXN9Un3hRFkJw7fKHJ8hXgSwVYKmHADG5v3RgVpljMRTJQPqBm2nHbHM/GdoQkS0pDKcnAjcMcc46sFhkeXvHzr4kmKVPNFXRQO/qcYsXFQALjOiLabpDAnJ8sySP3hHXaA1QytZ64YHc0cboZAI34H98I6rRVtCCz7oh8YLup7Hg8KLmja7QUoURQARhf16Yo6xIu4AmjUrvNY17TMRMLJUNY1fdgGhuyaHlTCBMReANSCzPSnrziPS1dvMp1NO+IhYtLKUsXdYMAaMps6ClNoGUbE2zBgElVWIPGrHIYRsWP4TkoN5AONB7P3gGkdGnWobpywCQ77YedYdSYLcWTphISrxHUkBqeZ9xqCOPWMabaQAbilbnGIyo9eRg69HVYDliHHtCdosRSqgYC7e2Bz6xg1z1CPhweYK0aemo+qnNlJUW3UNeRj51pWxqKlLvXsScauY+j2vRyJsxkpd2dttX9HbfGtoXRKJV+6AWqykgmgfZWsW6fihVkSN/CZoT45o9OODtSLLQSWOO8x2OkfhKSorVInIdz/pqPPVXgccDHP2zQM6WXMss2I1g2ZcRSjb8iTspQUZOjNGJUWKkjeSG2GBTbUhTpYOHKSB2MUsFnSSASQ+GGfEtD1m+ErQs6qUttvob1jlQliZrOAom98K6TSyULXTeap3cId0t8YyLPNMtOuoUUaMDs4xnSdCJsDTp65SlAOlAN4k7sueEcTMmeKtRViVKUW2qLnhBHTAGYncGOJ9M0P8VInqYEpJ2s3zjopxQhF5cwbmz4AGPjFkmeHMBS7AjGPrNksslctE2Yda6Kl25JwgR5H8wnUcyV6Amz7Oq0JveICQhIySNY9T6QnYRaClLoZaQEi85pwPrEaW+K7ktN0zCHJSXu4bA9BGXJ/+T1pLIlByGdSnzxYfukedrI7NjM9HRYKucTp9GSSUkTCBrn9RCfxJo5M2WuWlV1yllVL/AFq7qNHI2z4htCtZS2TiAmgLvhtwhBGn52N4vxMU6VqtVJ9ZAzXc7uSD4RYrqlCRerdZIBUfT8MCmSEiaJeskFCKsfqqUct1IxtHafmBmVeeOlsNoE5ZJUyikJIAqzk4DnD0cM1dyd9IqLjF0KLByKEMAaivLCGFlISdVjvpDqCEDVdv8SIFO0gkteGG6LBpgcmR7r6mbo9N68QlRL4Bif1gmjJjgpukgKUB+8OkHl6VReJAfl7xWZa76tVwM2uiB2qODCJJ6mEm1pIACSGwrUcoKi9dSxAxBBAbGgiPAnDA/wDierRMgzHAKQanLrujx2ajgStRipIkqZgBU1Iq3TCGZ0geEL5ZKSty52JfHhEKTML3LimwD3XOx1Fh+kBToC1Ti01roqEJULoejkh38sUojagBrEDC3mcDabTOnLWpKiEpLBDlw5IHE0rDFitxSpKJ6QtOGtil2ruyhm1/Dc6yzwJnmW5SQXCsix2h89sZtslplzddQodr8cI5wQ20yvTrYCI3abGmTMUHLFmI2Yw5ZbXLer4boztIaWlzFi47AM5GPKIs8xJMA6FhmM03CmhOo0bpGUDUEDa0dXozSVmDB1HlTmY4XR0kg6rk7E17Rv2fSQSoeLeR/kCkekQtpd0faWfqdWJ2itPpCAUpLkbQGxYZ4wnI07LUhQWkitS9RtjMkfEdnoAok9du3jGVbtJNeYeY1p+sYFPlA+ETTtGnZV5pYLttFS9HfANsjAn6aUQWASpxeLOTWgrCyASpyWxwDnoY0JFgsqjWasnO6H7BFIdp+HL9j3gP4gJzcwJ1qmTJgJKyUl6U2nIUjesckrlqWtaU3hgpZcYY9IYGhrM7+Ks7GHyAiq9EouMmcti7m7XgxV7RYuhXzUfrI28SCfhsfSKyNCFKR4agXOKVSugvkv0g1o0DNWBeVP5IQ3VC0v0hY/Dkpwp55IwJQn3jYkaIcglc9t00JH5Q3aK0br+ZHqZzf2nNTfgYguFFAP2kkehMUk/BSXrMQobASPVIjtVaOSzeNPSTheUVetICnQreWb4hGSkB+bFME2l5fmANQ1zMNXwhI+uklsyt26YCOU01OsEq0p8AKWGZSXZDilFGrYvHcfEctSLLNPlVdySa4PUqOUfHQglXGBKmswlObE0tIzEqLgBAJoMT1wxin9VmFgVqIAYVOGyACWSHJphB5diSSHUAOMKFKMyg2xsRyXpJahU3gBgct8NWfRsqaHBKTuj1p0eiUEEKF1YZ9hr5hy7xGi56XooJfIkHvCybFiOAINGFtdioA7hIoBshYS5YTiCdr+2UOWySVVAfbdq3SMwopgP3ugApqGzC5qykmzhM0lLAsa4HlBUaZQqcVhRTgQx673fLfCEiWpbJUNXhyhnR+hgqddZk5k06PGBfPmYz0PSd1onSPipBTeJ2tT82BjTXLWR5W5D3EZdjswloCUCg77TDMuSQdYEjN/aLFIqszznybhpdlVmotxTFplnfBR4OKxMuyy3oABtKi/SInXEhgApWV1R9qw/gX/MWcmJJ0hZsACebekWlaRlrVdShgc3p6RmHRKUl8Gps7qEM2ZLHOuLFo81nYYoD6CUqB/TGDPunyA8R+sZ3xL8VLs0ogIAUvyggEJbE8n7xoFJu01CXYgh4xvirQU+0SkNVSHopQBII+8d0douxNGawAnzudbZs6ZemKUo7ST0i6pZIdqZQTwFBTKF0ihDNhETElqYP+8Ie3OIS8ZgbPKJJAyrDslKgAQx4Z+8Ro6YtK3Db7woxxcfKAygoHdrdyNkYeahCgJ03w98QKQQ4N7JQIGORcd468aStC/NKnXciQkjjVBj5xYp6xS6k8feO90Nb5lwBQSQcQCoEc3r0jUuyAanalUCRcvKIK6lIOxUtIPZAglsS4qUEfdSH9BDi5iH/ALb8Vk9oCbcCf7Y6qPvAsB235g7z0sRlypJHmmjmke8X/piTrJUum26B1vUhybaAGATKr935loFKmu7JTyCW7CMG1cH8QC5MqmyqYlKkvsK0H3hWamcPKE9UnpWNJOlwgt4ZUNqVexYwY6aSR/aDfec+0OK6dfNFBmviZ0j6QqgSnlc9lRoDR1oYE3VNto3SKeLKxEuSOSx3AgE22ypZGojWzSpXqogRwCVk39ZxLHgQgVbE0upu7l+xBiUeO9UJB2gOeyYLZbffxlgp3L9nhtYQ+pNubQSv1ekFtVvlY+/+QbI5EyP6qsO/jvvFPaPnvxBJUqeSoAFWdQ/WPoulbNaDWTaQk8QsHiGJ7R88tcu03yJ/iYmpQqp2igpAEUKsxqUTcy1SWiyZRBGqTyg8uSu/qpJr9knsRH0KyabUmWkLmTBQY2YEdQI5AD80NiR8s+fz1XmcMAKBomySA+EfRTpMH/eln/KQR/2EEChkJK94kH1BMdt0xgN/fed+oxyRMrQcuSmXWzGaTjn7CNLwbGRWwrQdvhOO0OIAb+3K4MpP/V4kBOaJI/ET2IEGpofN9opyCePvE0zLGKeERwlKHs8PSvDYXUqbe49TEKXL/wCNBb7KjEywDgCI7fnr2gkfvHJE9qXT193i5mK+qlQ4H9YAElO35c4tLlkuQTTJ/SHAniLIlwZpON0bC3zgk2yLVi3T9YCuzqA8yxxMXFpDVYt99Q7uIIV2PvM/b8TnlkOxLlsCO7NBLOVAMpPPd1YdIzwtS11FBlR+cPzZyikjwwGArj2jxkBu5YY0CFjUvAgNeN0ijUIIw37oxLdpKbLP+qlK5anAIIBLPiztDei7QpK63GNHAKVDdUAGHNOyR4KQGdSFNj5rxfrRowOyvtbiHQqxPnNqmiZMdIupyBam5wA8LrENpsikpJUCnWZyNm/94QOQBfANa5Q8nMYBiLoHWCIlkx20vQ0pco6rUqcxnsjmLPKQ9VNU5YjKBL0LqagLGo/obRtKh+g9Y6WUu6wa6k4jHmTFdCyBc/0+Ygq7GoY07d4mT9R23rKNYpppsMeXo9QS90lxvHc/KEJclAoXSX2g+jQaz2gp+8/3gfV4tMtKWa4Of6GPRBBGMelTyuIqtCbxurUdrhm+YgqbQE4XH+0B+jQWSkPS8G+6otux9YDP0Ykkm8k7lIUPQN2gNh5HM255GkZhNWO7bwZoaRbpRDKkp5mM2XZw+tLNMLjjmQWgyrKkB3KafWLehJgtMv5gzGA8o2pctnEtI5+zwlNDFQdjRmFBxrAJTOWKVA7DXm8NyrKpIdN0A/414v8AKOYk9ThQgJlnV4ZUCAQ1EkOXIGA4w5MUlNGr90u/LKBTlpNFAk7lJA25JiJSZShrJAOFVrPoWgAV4H994RlAu851vxP7xzE5FvSrUWZf+M8/9lx14KAwCQRxEemy5K/7soFs6E+kaoA7nXOVsOkbcJn+otbbbyCesdTZV3mdTlslXn6F4GjR1mDmW6Nvl+QMQvRKHDEKfaQGgSHu+YRIMNbbOs+VgNi0E92eETZ1vqqRwSoA9C0FmSLi2B5AgjlEX0mt0E7j/MIdgcEQlNCM2TRqzW+rgXPsRFDZZgNVJI2O3rAwU5hQ/e2Ciyyz9ZY24e0Gi3wPvAJkyJZbFWOUMeKU4lX5f1hQzJUpCytRASpnuv5rpSW/F2h7R05JlpXilVReBwehbEOG6xSqEGAeLkSpqHarHMMPWCT5aANUL43hHrRaUfUCXyoRXJ64QXR81KksUVSbprsAI7EQ5QDixFnzg7OUn7XMkPDEyzIbWS/Mn2gipqUjyGIM9JyV+cjsIaFAxcGzOaslqwUqWjlffsqHzagWZBH5iO8ZSQFeRUt9i8eTH2gyfEAqw3pLDqI8wEhcjEpPMbBZQIZ9hJHvSLW22X2vIdkgUO8kmu2EPo001xBzSQe4MSJl2hCuZJHtAjaWvuFZqUXJvYJcfeaINjRiEJSoZhJ9g0PSZwIoU8HI9RFplp2hJ4gHukiGqFg2Yilc0Ai+ltwr0IhWy2OzKC1FRCy5chQc8KJ7RoT7aliLjA7FqTxoXfgYFaJ7SriVOnYEsfSEaxAWllfh8mzE7BalAgazHEZRq2mRdJAFN79KGM6zpCCFAkjeTToIfSolmq5yiZCQcGpV4gqUyIKRYw73QOBbtD8oDAnpdgYQoYpIeIdNXLcouVmXk++J5Ro9R8ICBqvyvPxxgyJZIoVE77zc6xjJUp6dgr2MNG1lCfMrmcOZYxYmoTk8ekSwHE9Ns00qqpA4XvVz6QjapnheZJO9Ln2eGV6QcYXt975pMIT7WfqpIPEeyUmFuNMm+4Q3cRyVbLLMA1lg76e0aEmShnE9RGy8PSOdlWo/WUAeKT6gwdnxUW4J+UBuHde0KprTtHFWCgfwn1S8VmaKWjEp6xnCQkB36pb0iUKDOx45dYBgvNfeaDGPDV/yJG4g/KLmZNSNWZJI4V4MRAEzUNrFlZEGnMH5wMzEEECYnmHB44wIauAPoZtR1VtUlLzPB3ECEfpIUXQok/cDPzFYyp1oVLUwLf4OB8oJLt8w4Evtz6wt9W8EzQs1xOJYec7FOT0BECdTnFO4UbkownKnTVGiw+8pB6wcWGaoYv8AiSfeBZtxBWzOHrDJtKgRUsc70FUsE+YjfT9mIl6NmfZJHL0EeFjW7FJ5D9IcN9dwcT0kpKpgKnFNtGSDRzv34Q/Z5ACQm8tgAKAHCmyEEWEpBoczVv3hBrMAqWFFkuxYgvXakYQ9WY8zDVR5UtJbWUG2o+UUs8iW6iJjEli6TS7q0cxRNnSzhQfck/KHZKUXQCUUAHHo8UKPMCKJkIsaP+QHiBBk2CWcQFdvSBoTcJAlgBVSbpLnD2iR4gOokpHCneGgKOvzFknznKzdGBZeqDsxHWKq0UUHI8z7xWba5icUrDbMPlEStOl6gcxHknaDmWZjYkrTikjvFfpTHeNohuz6VCj5RyJHaGguURULHAhQ+cEqAn4TMJrqZWociHxYv2MeuywaKI4g+zxqps0kn+4w2FBHcRSbotJ8qkn8fzEGdFucGDvEy7XZkqF1wdhAw6x5Esy2N5t/8Q8JBRQoHEn5ERC2BYoI4E/KJdTSI9PeVaOpQ/yLWi0lRF4pPKsSFH+IrMlIKwzg5VrBg2Y7QG1ieZjkdCSFE5PzPtF1znYH5nrjACsZQV1FroJ4EP0MO09zdiKNCReummPAv6QZc5RFVr7e8ClNneH5T8oMLVLGLbnQT6GKFRl7qLJBmdNnKJxD70h4Cmct2WSnYXAB6vG4LTIIdSUb9Yp560WUiUcZTp2kuPWGBGv5rg2PKZQsAJqcdpDHoAI8bEkfVB4LUPQmHvEkswQQBsdvX2gM4yxUJUHwd/cQvUU8iEpgpaUfZUn8b/8AkmH5Vklt/du7ik+uEIJmv9Ux6faVJ8oGGBNesLUhct+JpzxHv6eML0tW90+8LTtBSncoQf8AFZT11TWERa5jC8CBvZXy7w3Z13s//wAwf6i8VMqKzdGSwaao3rSr1aKGw/ZJLbh7KjSmWVJ+uAdrFuxhRNhlDGbKPBSh6vCn074qEDBokq+weLH9YkzFCiiRyb0hv6NdDpIY4XS/8wSVNVm2GBEANMA5xNu4OSpixVd2+f5Q2hSBhMH5lj2j1nmpSADdujAAvzZ4MEyjhXgkfrFigdERRMXnqF03SCWLMpZy3iL2aYyE1agwO4bBBEGWMUdiPaLSDKADBTZY4ZZbIML3YmEyPpI+3M7RYKScVzDxb2MSqWg1pz/UQWXLR9kDmkwwKfSATJExIwc82/7QW9eyI5q+UR9GT/FPSCoS2/ipUUKp7iyRMCboZe08yDCS9G4+U88OUdTISCawPSIZFNsSPoLVx4c3U5ZMhsot4jYEjg8bFo8vKEpaQRWsSnQ8jGb4KTNJNVKbcPXAQZU9DYqJ/wAW7gwUSEt5R0ELNrQTbkAFzhRl5SJivLeYbw3cQ3NnTU1KhhmQffCAy0iF7SnXPGMc7EvPvNU2YxLtSlZBW5h2hhDHzSwPzfxBNHqIRDiFk4kmKtNbAzFMa6mWuZKwuEfigyJEk1KldHhlclJxA6CAzJSdg6CGbPOvaBug5lgkKoZihyb5PATo5DgCYkgYA094vMFRFJpdVa8YFq8hCH7wQ0UoGipavTk8VVosgf2xxvP6wWbLGwdIStRbClBhyiV3XyjADCJ0ezhSV8E1HVooJQB1Uq5u/YiBptCgaKUOZjSEwkByY5c4E6Kiz53in8Kvl7xMySPtg8j7iNawih4QaQkKJcPxrDf0Q4owd9TEuFmvPzgf0T7zcFH0jU0ggAlgBhhF5spLCgw2Rw0s1O3YuZF5KfMQrcUj5wLwkGoSK5NTpWNNSQMIm8dsA2kfOaGmWiwPggDhe9BDX0AD6r8Qs+sPhZbEwJRjNoHOZtxcSkbG/N/6wWUJQLV4h/0gssQSYkbIJVriCTCS0SSPOobnMWQiWAwWofi+cKgxMjzQ7dXQg16x5EhOczqRBTYUKzPURAkprqjoIFY6KpDAyg/LAIPnD/0sD6xHT5RU6LS731PxbsIaBrBlyxsHSKAqkcRVkdz/2Q=="/>
          <p:cNvSpPr>
            <a:spLocks noChangeAspect="1" noChangeArrowheads="1"/>
          </p:cNvSpPr>
          <p:nvPr/>
        </p:nvSpPr>
        <p:spPr bwMode="auto">
          <a:xfrm>
            <a:off x="155575" y="-846138"/>
            <a:ext cx="2581275" cy="1771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7418" name="Picture 10" descr="http://files.biolovision.net/franche-comte.lpo.fr/userfiles/observer/Suivis/morillonMfaivre.jpg"/>
          <p:cNvPicPr>
            <a:picLocks noChangeAspect="1" noChangeArrowheads="1"/>
          </p:cNvPicPr>
          <p:nvPr/>
        </p:nvPicPr>
        <p:blipFill>
          <a:blip r:embed="rId3" cstate="print"/>
          <a:srcRect/>
          <a:stretch>
            <a:fillRect/>
          </a:stretch>
        </p:blipFill>
        <p:spPr bwMode="auto">
          <a:xfrm>
            <a:off x="5857884" y="2571744"/>
            <a:ext cx="3286116" cy="1785950"/>
          </a:xfrm>
          <a:prstGeom prst="rect">
            <a:avLst/>
          </a:prstGeom>
          <a:noFill/>
        </p:spPr>
      </p:pic>
      <p:pic>
        <p:nvPicPr>
          <p:cNvPr id="17420" name="Picture 12" descr="http://u.jimdo.com/www54/o/sb378affd97ffb310/img/if637aa2111fbc4b8/1351445595/std/tadornes-de-belon-n-rousse.jpg"/>
          <p:cNvPicPr>
            <a:picLocks noChangeAspect="1" noChangeArrowheads="1"/>
          </p:cNvPicPr>
          <p:nvPr/>
        </p:nvPicPr>
        <p:blipFill>
          <a:blip r:embed="rId4" cstate="print"/>
          <a:srcRect/>
          <a:stretch>
            <a:fillRect/>
          </a:stretch>
        </p:blipFill>
        <p:spPr bwMode="auto">
          <a:xfrm>
            <a:off x="5734050" y="4286257"/>
            <a:ext cx="3409950" cy="25717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794"/>
          </a:xfrm>
        </p:spPr>
        <p:txBody>
          <a:bodyPr>
            <a:normAutofit/>
          </a:bodyPr>
          <a:lstStyle/>
          <a:p>
            <a:r>
              <a:rPr lang="fr-FR" sz="2800" b="1" dirty="0" smtClean="0">
                <a:solidFill>
                  <a:srgbClr val="FF0000"/>
                </a:solidFill>
              </a:rPr>
              <a:t>Les comptages au sol et aériens</a:t>
            </a:r>
            <a:endParaRPr lang="fr-FR" sz="2800" dirty="0">
              <a:solidFill>
                <a:srgbClr val="FF0000"/>
              </a:solidFill>
            </a:endParaRPr>
          </a:p>
        </p:txBody>
      </p:sp>
      <p:sp>
        <p:nvSpPr>
          <p:cNvPr id="3" name="Espace réservé du contenu 2"/>
          <p:cNvSpPr>
            <a:spLocks noGrp="1"/>
          </p:cNvSpPr>
          <p:nvPr>
            <p:ph idx="1"/>
          </p:nvPr>
        </p:nvSpPr>
        <p:spPr>
          <a:xfrm>
            <a:off x="0" y="857232"/>
            <a:ext cx="9144000" cy="6000768"/>
          </a:xfrm>
        </p:spPr>
        <p:style>
          <a:lnRef idx="2">
            <a:schemeClr val="dk1"/>
          </a:lnRef>
          <a:fillRef idx="1">
            <a:schemeClr val="lt1"/>
          </a:fillRef>
          <a:effectRef idx="0">
            <a:schemeClr val="dk1"/>
          </a:effectRef>
          <a:fontRef idx="minor">
            <a:schemeClr val="dk1"/>
          </a:fontRef>
        </p:style>
        <p:txBody>
          <a:bodyPr>
            <a:normAutofit/>
          </a:bodyPr>
          <a:lstStyle/>
          <a:p>
            <a:r>
              <a:rPr lang="fr-FR" sz="2800" dirty="0" smtClean="0"/>
              <a:t> </a:t>
            </a:r>
            <a:r>
              <a:rPr lang="fr-FR" sz="2800" dirty="0">
                <a:solidFill>
                  <a:schemeClr val="tx1"/>
                </a:solidFill>
              </a:rPr>
              <a:t>L</a:t>
            </a:r>
            <a:r>
              <a:rPr lang="fr-FR" sz="2800" dirty="0" smtClean="0">
                <a:solidFill>
                  <a:schemeClr val="tx1"/>
                </a:solidFill>
              </a:rPr>
              <a:t>es </a:t>
            </a:r>
            <a:r>
              <a:rPr lang="fr-FR" sz="2800" dirty="0">
                <a:solidFill>
                  <a:schemeClr val="tx1"/>
                </a:solidFill>
              </a:rPr>
              <a:t>dénombrements se font essentiellement </a:t>
            </a:r>
            <a:r>
              <a:rPr lang="fr-FR" sz="2800" dirty="0">
                <a:solidFill>
                  <a:srgbClr val="FF0000"/>
                </a:solidFill>
              </a:rPr>
              <a:t>au sol pour les zones de quelques dizaines à quelques centaines</a:t>
            </a:r>
          </a:p>
          <a:p>
            <a:pPr>
              <a:buNone/>
            </a:pPr>
            <a:r>
              <a:rPr lang="fr-FR" sz="2800" dirty="0">
                <a:solidFill>
                  <a:srgbClr val="FF0000"/>
                </a:solidFill>
              </a:rPr>
              <a:t>d’hectares</a:t>
            </a:r>
            <a:r>
              <a:rPr lang="fr-FR" sz="2800" dirty="0">
                <a:solidFill>
                  <a:schemeClr val="tx1"/>
                </a:solidFill>
              </a:rPr>
              <a:t>, mais peuvent être aussi réalisés en </a:t>
            </a:r>
            <a:r>
              <a:rPr lang="fr-FR" sz="2800" dirty="0">
                <a:solidFill>
                  <a:srgbClr val="FF0000"/>
                </a:solidFill>
              </a:rPr>
              <a:t>avion pour les zones étendues </a:t>
            </a:r>
            <a:r>
              <a:rPr lang="fr-FR" sz="2800" dirty="0" smtClean="0">
                <a:solidFill>
                  <a:srgbClr val="FF0000"/>
                </a:solidFill>
              </a:rPr>
              <a:t>( </a:t>
            </a:r>
            <a:r>
              <a:rPr lang="fr-FR" sz="2800" dirty="0">
                <a:solidFill>
                  <a:srgbClr val="FF0000"/>
                </a:solidFill>
              </a:rPr>
              <a:t>zone littorale ou marine). </a:t>
            </a:r>
            <a:endParaRPr lang="fr-FR" sz="2800" dirty="0" smtClean="0">
              <a:solidFill>
                <a:srgbClr val="FF0000"/>
              </a:solidFill>
            </a:endParaRPr>
          </a:p>
          <a:p>
            <a:pPr>
              <a:buNone/>
            </a:pPr>
            <a:endParaRPr lang="fr-FR" sz="2800" dirty="0">
              <a:solidFill>
                <a:schemeClr val="tx1"/>
              </a:solidFill>
            </a:endParaRPr>
          </a:p>
          <a:p>
            <a:r>
              <a:rPr lang="fr-FR" sz="2800" dirty="0">
                <a:solidFill>
                  <a:schemeClr val="tx1"/>
                </a:solidFill>
              </a:rPr>
              <a:t>ces méthodes demandent d’avoir </a:t>
            </a:r>
            <a:r>
              <a:rPr lang="fr-FR" sz="2800" dirty="0">
                <a:solidFill>
                  <a:srgbClr val="FF0000"/>
                </a:solidFill>
              </a:rPr>
              <a:t>une bonne expérience dans la détermination des espèces</a:t>
            </a:r>
            <a:r>
              <a:rPr lang="fr-FR" sz="2800" dirty="0">
                <a:solidFill>
                  <a:schemeClr val="tx1"/>
                </a:solidFill>
              </a:rPr>
              <a:t>, </a:t>
            </a:r>
            <a:r>
              <a:rPr lang="fr-FR" sz="2800" dirty="0">
                <a:solidFill>
                  <a:schemeClr val="accent1"/>
                </a:solidFill>
              </a:rPr>
              <a:t>une connaissance des lieux et des rythmes d’activités des oiseaux</a:t>
            </a:r>
            <a:r>
              <a:rPr lang="fr-FR" sz="2800" dirty="0">
                <a:solidFill>
                  <a:schemeClr val="tx1"/>
                </a:solidFill>
              </a:rPr>
              <a:t>.</a:t>
            </a:r>
          </a:p>
          <a:p>
            <a:r>
              <a:rPr lang="fr-FR" sz="2800" dirty="0">
                <a:solidFill>
                  <a:schemeClr val="tx1"/>
                </a:solidFill>
              </a:rPr>
              <a:t>L’objectif étant de pouvoir comparer les effectifs obtenus dans </a:t>
            </a:r>
            <a:r>
              <a:rPr lang="fr-FR" sz="2800" dirty="0" smtClean="0">
                <a:solidFill>
                  <a:schemeClr val="tx1"/>
                </a:solidFill>
              </a:rPr>
              <a:t>temps.</a:t>
            </a:r>
            <a:endParaRPr lang="fr-FR" sz="28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r>
              <a:rPr lang="fr-FR" sz="2800" b="1" dirty="0" smtClean="0">
                <a:solidFill>
                  <a:srgbClr val="C00000"/>
                </a:solidFill>
              </a:rPr>
              <a:t>Conseils d’utilisation</a:t>
            </a:r>
          </a:p>
          <a:p>
            <a:pPr>
              <a:buNone/>
            </a:pPr>
            <a:endParaRPr lang="fr-FR" sz="2800" b="1" dirty="0">
              <a:solidFill>
                <a:srgbClr val="C00000"/>
              </a:solidFill>
            </a:endParaRPr>
          </a:p>
          <a:p>
            <a:r>
              <a:rPr lang="fr-FR" sz="2800" dirty="0">
                <a:solidFill>
                  <a:srgbClr val="7030A0"/>
                </a:solidFill>
              </a:rPr>
              <a:t>Avoir une </a:t>
            </a:r>
            <a:r>
              <a:rPr lang="fr-FR" sz="2800" dirty="0">
                <a:solidFill>
                  <a:srgbClr val="C00000"/>
                </a:solidFill>
              </a:rPr>
              <a:t>connaissance du site </a:t>
            </a:r>
            <a:r>
              <a:rPr lang="fr-FR" sz="2800" dirty="0">
                <a:solidFill>
                  <a:srgbClr val="7030A0"/>
                </a:solidFill>
              </a:rPr>
              <a:t>pour localiser les regroupements habituels des oiseaux</a:t>
            </a:r>
            <a:r>
              <a:rPr lang="fr-FR" sz="2800" dirty="0" smtClean="0">
                <a:solidFill>
                  <a:srgbClr val="7030A0"/>
                </a:solidFill>
              </a:rPr>
              <a:t>.</a:t>
            </a:r>
          </a:p>
          <a:p>
            <a:pPr>
              <a:buNone/>
            </a:pPr>
            <a:endParaRPr lang="fr-FR" sz="2800" dirty="0">
              <a:solidFill>
                <a:srgbClr val="7030A0"/>
              </a:solidFill>
            </a:endParaRPr>
          </a:p>
          <a:p>
            <a:r>
              <a:rPr lang="fr-FR" sz="2800" dirty="0" smtClean="0">
                <a:solidFill>
                  <a:srgbClr val="7030A0"/>
                </a:solidFill>
              </a:rPr>
              <a:t>Choisir </a:t>
            </a:r>
            <a:r>
              <a:rPr lang="fr-FR" sz="2800" dirty="0">
                <a:solidFill>
                  <a:srgbClr val="7030A0"/>
                </a:solidFill>
              </a:rPr>
              <a:t>les meilleurs </a:t>
            </a:r>
            <a:r>
              <a:rPr lang="fr-FR" sz="2800" dirty="0">
                <a:solidFill>
                  <a:srgbClr val="C00000"/>
                </a:solidFill>
              </a:rPr>
              <a:t>points d’observation</a:t>
            </a:r>
            <a:r>
              <a:rPr lang="fr-FR" sz="2800" dirty="0" smtClean="0">
                <a:solidFill>
                  <a:srgbClr val="C00000"/>
                </a:solidFill>
              </a:rPr>
              <a:t>.</a:t>
            </a:r>
          </a:p>
          <a:p>
            <a:endParaRPr lang="fr-FR" sz="2800" dirty="0">
              <a:solidFill>
                <a:srgbClr val="7030A0"/>
              </a:solidFill>
            </a:endParaRPr>
          </a:p>
          <a:p>
            <a:r>
              <a:rPr lang="fr-FR" sz="2800" dirty="0">
                <a:solidFill>
                  <a:srgbClr val="7030A0"/>
                </a:solidFill>
              </a:rPr>
              <a:t>Opérer lors de bonne </a:t>
            </a:r>
            <a:r>
              <a:rPr lang="fr-FR" sz="2800" dirty="0">
                <a:solidFill>
                  <a:srgbClr val="C00000"/>
                </a:solidFill>
              </a:rPr>
              <a:t>conditions météorologiques </a:t>
            </a:r>
            <a:r>
              <a:rPr lang="fr-FR" sz="2800" dirty="0">
                <a:solidFill>
                  <a:srgbClr val="7030A0"/>
                </a:solidFill>
              </a:rPr>
              <a:t>(temps calme, bonne luminosité</a:t>
            </a:r>
            <a:r>
              <a:rPr lang="fr-FR" sz="2800" dirty="0" smtClean="0">
                <a:solidFill>
                  <a:srgbClr val="7030A0"/>
                </a:solidFill>
              </a:rPr>
              <a:t>).</a:t>
            </a:r>
          </a:p>
          <a:p>
            <a:endParaRPr lang="fr-FR" sz="2800" dirty="0">
              <a:solidFill>
                <a:srgbClr val="7030A0"/>
              </a:solidFill>
            </a:endParaRPr>
          </a:p>
          <a:p>
            <a:r>
              <a:rPr lang="fr-FR" sz="2800" dirty="0">
                <a:solidFill>
                  <a:srgbClr val="7030A0"/>
                </a:solidFill>
              </a:rPr>
              <a:t>En fonction de </a:t>
            </a:r>
            <a:r>
              <a:rPr lang="fr-FR" sz="2800" dirty="0">
                <a:solidFill>
                  <a:srgbClr val="C00000"/>
                </a:solidFill>
              </a:rPr>
              <a:t>l’activité des oiseaux</a:t>
            </a:r>
            <a:r>
              <a:rPr lang="fr-FR" sz="2800" dirty="0">
                <a:solidFill>
                  <a:srgbClr val="7030A0"/>
                </a:solidFill>
              </a:rPr>
              <a:t>, opérer aux </a:t>
            </a:r>
            <a:r>
              <a:rPr lang="fr-FR" sz="2800" dirty="0">
                <a:solidFill>
                  <a:srgbClr val="C00000"/>
                </a:solidFill>
              </a:rPr>
              <a:t>bons moments dans la </a:t>
            </a:r>
            <a:r>
              <a:rPr lang="fr-FR" sz="2800" dirty="0" smtClean="0">
                <a:solidFill>
                  <a:srgbClr val="C00000"/>
                </a:solidFill>
              </a:rPr>
              <a:t>journée. </a:t>
            </a:r>
            <a:endParaRPr lang="fr-FR" sz="2800"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r>
              <a:rPr lang="fr-FR" sz="2800" b="1" dirty="0" smtClean="0">
                <a:solidFill>
                  <a:srgbClr val="FF0000"/>
                </a:solidFill>
              </a:rPr>
              <a:t>Conditions nécessaires</a:t>
            </a:r>
            <a:endParaRPr lang="fr-FR" sz="2800" b="1" dirty="0">
              <a:solidFill>
                <a:srgbClr val="FF0000"/>
              </a:solidFill>
            </a:endParaRPr>
          </a:p>
          <a:p>
            <a:r>
              <a:rPr lang="fr-FR" sz="2800" dirty="0"/>
              <a:t>Tous les </a:t>
            </a:r>
            <a:r>
              <a:rPr lang="fr-FR" sz="2800" dirty="0">
                <a:solidFill>
                  <a:srgbClr val="C00000"/>
                </a:solidFill>
              </a:rPr>
              <a:t>objets susceptibles de permettre une localisation </a:t>
            </a:r>
            <a:r>
              <a:rPr lang="fr-FR" sz="2800" dirty="0"/>
              <a:t>précise sur le terrain (haies, murets, arbres isolés…) sont reportés sur un plan. </a:t>
            </a:r>
            <a:endParaRPr lang="fr-FR" sz="2800" dirty="0" smtClean="0"/>
          </a:p>
          <a:p>
            <a:pPr>
              <a:buNone/>
            </a:pPr>
            <a:endParaRPr lang="fr-FR" sz="2800" dirty="0" smtClean="0"/>
          </a:p>
          <a:p>
            <a:r>
              <a:rPr lang="fr-FR" sz="2800" dirty="0" smtClean="0"/>
              <a:t>Si </a:t>
            </a:r>
            <a:r>
              <a:rPr lang="fr-FR" sz="2800" dirty="0"/>
              <a:t>l’observateur note toutes les espèces présentes</a:t>
            </a:r>
            <a:r>
              <a:rPr lang="fr-FR" sz="2800" dirty="0">
                <a:solidFill>
                  <a:srgbClr val="C00000"/>
                </a:solidFill>
              </a:rPr>
              <a:t>, la parcelle </a:t>
            </a:r>
            <a:r>
              <a:rPr lang="fr-FR" sz="2800" dirty="0" smtClean="0">
                <a:solidFill>
                  <a:srgbClr val="C00000"/>
                </a:solidFill>
              </a:rPr>
              <a:t>de recensement </a:t>
            </a:r>
            <a:r>
              <a:rPr lang="fr-FR" sz="2800" dirty="0">
                <a:solidFill>
                  <a:srgbClr val="C00000"/>
                </a:solidFill>
              </a:rPr>
              <a:t>devra être comprise entre 40 et 100 hectares en milieux ouverts et 10 à 30 hectares dans des milieux plus forestiers. </a:t>
            </a:r>
            <a:endParaRPr lang="fr-FR" sz="2800" dirty="0" smtClean="0">
              <a:solidFill>
                <a:srgbClr val="C00000"/>
              </a:solidFill>
            </a:endParaRPr>
          </a:p>
          <a:p>
            <a:pPr>
              <a:buNone/>
            </a:pPr>
            <a:endParaRPr lang="fr-FR" sz="2800" dirty="0" smtClean="0">
              <a:solidFill>
                <a:srgbClr val="C00000"/>
              </a:solidFill>
            </a:endParaRPr>
          </a:p>
          <a:p>
            <a:r>
              <a:rPr lang="fr-FR" sz="2800" dirty="0" smtClean="0"/>
              <a:t>L’itinéraire </a:t>
            </a:r>
            <a:r>
              <a:rPr lang="fr-FR" sz="2800" dirty="0"/>
              <a:t>prévu devra </a:t>
            </a:r>
            <a:r>
              <a:rPr lang="fr-FR" sz="2800" dirty="0" smtClean="0"/>
              <a:t>couvrir toute </a:t>
            </a:r>
            <a:r>
              <a:rPr lang="fr-FR" sz="2800" dirty="0"/>
              <a:t>la zone d’étude de façon à ce qu’aucun point ne soit distant de plus de </a:t>
            </a:r>
            <a:r>
              <a:rPr lang="fr-FR" sz="2800" dirty="0">
                <a:solidFill>
                  <a:srgbClr val="C00000"/>
                </a:solidFill>
              </a:rPr>
              <a:t>100 mètres de l’observateur. </a:t>
            </a:r>
            <a:endParaRPr lang="fr-FR" sz="2800" dirty="0" smtClean="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71546"/>
          </a:xfrm>
        </p:spPr>
        <p:txBody>
          <a:bodyPr>
            <a:normAutofit/>
          </a:bodyPr>
          <a:lstStyle/>
          <a:p>
            <a:r>
              <a:rPr lang="fr-FR" sz="2400" b="1" dirty="0" smtClean="0">
                <a:solidFill>
                  <a:srgbClr val="FF0000"/>
                </a:solidFill>
              </a:rPr>
              <a:t>Méthode des plans quadrillés</a:t>
            </a:r>
            <a:br>
              <a:rPr lang="fr-FR" sz="2400" b="1" dirty="0" smtClean="0">
                <a:solidFill>
                  <a:srgbClr val="FF0000"/>
                </a:solidFill>
              </a:rPr>
            </a:br>
            <a:endParaRPr lang="fr-FR" sz="2400" dirty="0"/>
          </a:p>
        </p:txBody>
      </p:sp>
      <p:sp>
        <p:nvSpPr>
          <p:cNvPr id="3" name="Espace réservé du contenu 2"/>
          <p:cNvSpPr>
            <a:spLocks noGrp="1"/>
          </p:cNvSpPr>
          <p:nvPr>
            <p:ph idx="1"/>
          </p:nvPr>
        </p:nvSpPr>
        <p:spPr>
          <a:xfrm>
            <a:off x="0" y="2214554"/>
            <a:ext cx="9144000" cy="464344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fr-FR" sz="2400" b="1" dirty="0" smtClean="0"/>
              <a:t>Pour </a:t>
            </a:r>
            <a:r>
              <a:rPr lang="fr-FR" sz="2400" b="1" dirty="0" smtClean="0">
                <a:solidFill>
                  <a:srgbClr val="C00000"/>
                </a:solidFill>
              </a:rPr>
              <a:t>compter tous les oiseaux nicheurs </a:t>
            </a:r>
            <a:r>
              <a:rPr lang="fr-FR" sz="2400" b="1" dirty="0" smtClean="0"/>
              <a:t>d’une zone, on peut envisager de chercher tous les </a:t>
            </a:r>
            <a:r>
              <a:rPr lang="fr-FR" sz="2400" b="1" dirty="0" smtClean="0">
                <a:solidFill>
                  <a:srgbClr val="C00000"/>
                </a:solidFill>
              </a:rPr>
              <a:t>nids construits et occupés </a:t>
            </a:r>
            <a:r>
              <a:rPr lang="fr-FR" sz="2400" b="1" dirty="0" smtClean="0"/>
              <a:t>durant la période de reproduction.</a:t>
            </a:r>
          </a:p>
          <a:p>
            <a:r>
              <a:rPr lang="fr-FR" sz="2400" b="1" dirty="0" smtClean="0"/>
              <a:t> Cette technique est la plus utilisée pour les </a:t>
            </a:r>
            <a:r>
              <a:rPr lang="fr-FR" sz="2400" b="1" dirty="0" smtClean="0">
                <a:solidFill>
                  <a:srgbClr val="C00000"/>
                </a:solidFill>
              </a:rPr>
              <a:t>oiseaux coloniaux </a:t>
            </a:r>
            <a:r>
              <a:rPr lang="fr-FR" sz="2400" b="1" dirty="0" smtClean="0"/>
              <a:t>de grande taille comme les vautours et les hérons mais irréaliste  pour les passereaux car de nombreux nids passent inaperçus (invisible).</a:t>
            </a:r>
          </a:p>
          <a:p>
            <a:r>
              <a:rPr lang="fr-FR" sz="2400" b="1" dirty="0" smtClean="0"/>
              <a:t> C ’est pourquoi il est préférable pour ces derniers de dénombrer les </a:t>
            </a:r>
            <a:r>
              <a:rPr lang="fr-FR" sz="2400" b="1" dirty="0" smtClean="0">
                <a:solidFill>
                  <a:srgbClr val="C00000"/>
                </a:solidFill>
              </a:rPr>
              <a:t>territoires ou cantons des mâles durant le printemps.</a:t>
            </a:r>
          </a:p>
          <a:p>
            <a:r>
              <a:rPr lang="fr-FR" sz="3500" b="1" dirty="0" smtClean="0">
                <a:solidFill>
                  <a:srgbClr val="FF0000"/>
                </a:solidFill>
              </a:rPr>
              <a:t>Principe</a:t>
            </a:r>
          </a:p>
          <a:p>
            <a:r>
              <a:rPr lang="fr-FR" sz="2400" b="1" dirty="0" smtClean="0"/>
              <a:t>La méthode des plans quadrillé consiste à parcourir plusieurs fois durant </a:t>
            </a:r>
            <a:r>
              <a:rPr lang="fr-FR" sz="2400" b="1" dirty="0" smtClean="0">
                <a:solidFill>
                  <a:srgbClr val="C00000"/>
                </a:solidFill>
              </a:rPr>
              <a:t>la période de reproduction des oiseaux un terrain de quelques dizaines </a:t>
            </a:r>
            <a:r>
              <a:rPr lang="fr-FR" sz="2400" b="1" dirty="0" smtClean="0"/>
              <a:t>d’hectares et de  </a:t>
            </a:r>
            <a:r>
              <a:rPr lang="fr-FR" sz="2400" b="1" dirty="0" smtClean="0">
                <a:solidFill>
                  <a:srgbClr val="C00000"/>
                </a:solidFill>
              </a:rPr>
              <a:t>cartographier tous les contacts d’oiseaux </a:t>
            </a:r>
            <a:r>
              <a:rPr lang="fr-FR" sz="2400" b="1" dirty="0" smtClean="0"/>
              <a:t>sur un plan précis afin d’obtenir une densité pour une espèce donnée.</a:t>
            </a:r>
          </a:p>
          <a:p>
            <a:endParaRPr lang="fr-FR" sz="2400" b="1" dirty="0"/>
          </a:p>
        </p:txBody>
      </p:sp>
      <p:pic>
        <p:nvPicPr>
          <p:cNvPr id="13314" name="Picture 2" descr="http://t3.gstatic.com/images?q=tbn:ANd9GcRwe9eXrVvFYAcUNpXoBZaEF-lSgIUf2gpA2lWjWrlL6aQNd14nYQ"/>
          <p:cNvPicPr>
            <a:picLocks noChangeAspect="1" noChangeArrowheads="1"/>
          </p:cNvPicPr>
          <p:nvPr/>
        </p:nvPicPr>
        <p:blipFill>
          <a:blip r:embed="rId2" cstate="print"/>
          <a:srcRect/>
          <a:stretch>
            <a:fillRect/>
          </a:stretch>
        </p:blipFill>
        <p:spPr bwMode="auto">
          <a:xfrm>
            <a:off x="7215206" y="0"/>
            <a:ext cx="1928794" cy="2190750"/>
          </a:xfrm>
          <a:prstGeom prst="rect">
            <a:avLst/>
          </a:prstGeom>
          <a:noFill/>
        </p:spPr>
      </p:pic>
      <p:pic>
        <p:nvPicPr>
          <p:cNvPr id="13316" name="Picture 4" descr="http://t2.gstatic.com/images?q=tbn:ANd9GcR1lnph8cd0s_V85pYG1IA5kPFKYP7LtkeglRsBX0ZhkJ2sGAul"/>
          <p:cNvPicPr>
            <a:picLocks noChangeAspect="1" noChangeArrowheads="1"/>
          </p:cNvPicPr>
          <p:nvPr/>
        </p:nvPicPr>
        <p:blipFill>
          <a:blip r:embed="rId3" cstate="print"/>
          <a:srcRect/>
          <a:stretch>
            <a:fillRect/>
          </a:stretch>
        </p:blipFill>
        <p:spPr bwMode="auto">
          <a:xfrm>
            <a:off x="0" y="0"/>
            <a:ext cx="2209800" cy="2000240"/>
          </a:xfrm>
          <a:prstGeom prst="rect">
            <a:avLst/>
          </a:prstGeom>
          <a:noFill/>
        </p:spPr>
      </p:pic>
      <p:pic>
        <p:nvPicPr>
          <p:cNvPr id="13318" name="Picture 6" descr="http://t0.gstatic.com/images?q=tbn:ANd9GcSseYuQWPeC6AbxLHBvhrsLTOnO3g1a_JZmufA9c_Fmn0Nz5SUTSQ"/>
          <p:cNvPicPr>
            <a:picLocks noChangeAspect="1" noChangeArrowheads="1"/>
          </p:cNvPicPr>
          <p:nvPr/>
        </p:nvPicPr>
        <p:blipFill>
          <a:blip r:embed="rId4" cstate="print"/>
          <a:srcRect/>
          <a:stretch>
            <a:fillRect/>
          </a:stretch>
        </p:blipFill>
        <p:spPr bwMode="auto">
          <a:xfrm>
            <a:off x="2571736" y="500042"/>
            <a:ext cx="2609850" cy="1752600"/>
          </a:xfrm>
          <a:prstGeom prst="rect">
            <a:avLst/>
          </a:prstGeom>
          <a:noFill/>
        </p:spPr>
      </p:pic>
      <p:sp>
        <p:nvSpPr>
          <p:cNvPr id="13320" name="AutoShape 8" descr="data:image/jpeg;base64,/9j/4AAQSkZJRgABAQAAAQABAAD/2wCEAAkGBwgHBgkIBwgKCgkLDRYPDQwMDRsUFRAWIB0iIiAdHx8kKDQsJCYxJx8fLT0tMTU3Ojo6Iys/RD84QzQ5OjcBCgoKDQwNGg8PGjclHyU3Nzc3Nzc3Nzc3Nzc3Nzc3Nzc3Nzc3Nzc3Nzc3Nzc3Nzc3Nzc3Nzc3Nzc3Nzc3Nzc3N//AABEIAKEAeQMBIgACEQEDEQH/xAAbAAACAgMBAAAAAAAAAAAAAAAEBQIDAAEGB//EADsQAAIBAwIEAwUGBQIHAAAAAAECAwAEERIhBRMxQSJRcQYUMmGRQlKBobHBI5LR4fAHYhUWU3KC0vH/xAAZAQADAQEBAAAAAAAAAAAAAAABAgMABAX/xAAiEQADAQACAgICAwAAAAAAAAAAAQIRAyESMQRBE1EiI2H/2gAMAwEAAhEDEQA/AAnIBGMdO1DTyFQaNUayNX3R+lCXkeRha83xWl1xiK9vXBKp1oGRZpQTTWaxLNnG9EQWg2BFUWIaZOVkglBzvRVrGWGe9dE/DNZyelVCx5X2aZ0sM4F+lkAIJzU1kdRkmiWiy+9SFrrB2pOg4ilb0jrmiIrksRv1qqHhkk9wkUQLO7YArruGexiEoJ+KW0U56IQdP1/tQ/G67SOep7Ftu2U3rHcZpxxb2dveEgc6MOjfDLEdSn8f60j5UmvxKw9RU6WPGDGSZzjNCzsSfKjWiITNDTRM2GA2rJC4VRMQeuaJ1H/b/LQ2kod63rX7tNgVI3tQDgEY2xiiJ7ZWXYVFYtOGFXcw6SD1oeR1ukhb7upbGN6mtpjtVoI5hotCGHWtrEdggg23quaBT2o7w9AaqfBNJWi+eiprPxZx+VTW27Yo/APWt+EdMUVRk+yfDLeO2Elww8WNK/vQ95Bb32lpHcMnQqf2pjpV7VFGDnO1W3/DU4VYW00mfeLksVB6Iox9TvXopqOHX6JV/KwJbWSGANHczRL2BA61UpnZsyXMzepq2N2k+Ik+WTWMMGvO5FF1viX/AC8kziZXIusknv5CtrbAgDFSG9WJIBtnejuHOBXFmNJAG9Be6f8AdT1mVvWqNC1tDppXyoA7VCQmoRNk0by10eopXWjisEl91opD4e9aZBrxRMag7AUyYKBHY7b1FTl+tH+7oe1DzIsY270HTAkVEdfKqZH09KLJGmhXXU1BBkO4e4aJT10tXWe19ob72f4ffwLn3fKuPk2N/qB9a5XhcWmCY/MfvXe+zJF/weewm3RkKfWvTlefAkI+rZ59bjFXOuaqcmCVo3HjQlW9RWxLk15r6HK3yKpZuu+9WTN3oWVttqm3pJss52w3qXPpcZ9LYrPePnTpi6GRuV386ME/gGKBnkVBt2qMUutcCkw6hjAvMbJovSE6Utidk61MXDSEU+gwNeXA2G9AT62fGKLiIzlqk4T8a2g9AWSEwetU5IamAgaSRUiGWPQU84dwKJ3VWTnyH7JOF/z1qvDxXyvol5i3ha5s3f7zYH4D+9dX7IZjdvInY0E1hI0vKEYQJtpxgCnVhGtu6aRpONxXpeK44UmlazgPbCI2ntNfRDZWfmD/AMhn9SaWo5866X/UO21e0CyD7VshPrkj9q5qNcDGK8rmWUwU2blJK1JIQ8Zq5Ygy1sArtnapoUS3Vq2okZoflt5U/njDJ03of3X5UwcBdKynzq63tmSTbp5VK1tSm/fvR8UqA4IoYdBJoAsWftVRCoEmT1oi6c6MrQAkwcmj4gfaC3bfaognVvQrS/Omfs/D7zKZpN4ovP7Tdh+9GON3XiibfQ54ba+7w82QHmuP5RXScMtisEcmMHVvmksLPKxQb6j+VdUiCO3WIdRuK9nxXHCmRZRu8tQkwlX4WG/rQ02GlVh8WQKbMOdZnzAyPUUmnmSASXMpwkSZOema5+V9YX4kt05L22nEnGmVcHlwoh9dz+9c5GdxnrmpXF977eTTt1kct+BqLlVOc159vXojWlzhguV7VTzjnBqxJQRisMWrxCpCuSSnUQDUtPzqFuPHg0VpHlW0GAMMh04oVyeZsTnNEoQiZPWoqoLZpkxtNi5wmlqDds5I6UTLF1boKHZNR0jei2LpCINNKscYyzHAFdjbxpZWiW8fRep8z3NJuB2Iic3D7lOmfM0ykcsG0gnbtXofD48TsFPUNeGsVuIZD8LnG9dGk2u7QYOnTjI865/hhU2kavswwfSnFlKRMqsuOxwflXRT0aUPrJw8R3zg4rgv9ROILGsvDIictp1Y/m/9a7i3aO0s5biZtCAF2J7AV49xu4l4lfXF1vmWQsAew7D8BiuXnrFg8sQrK8bip3d42jr9KqlEivpK5NDzhm28q4mk2DNG/CZubgO29NJG5YA7Vz/DQYplPanU8gkRQNzS10HejHnCEEHGan72vmaAnjZvUeVDaT5mgkJ0NZgNR09AaHjk1PpHWiNJKkd6jaQ/xCzDelnWNKDIoxNDg7Gq1t1hVnOK2rFAfLO1EWye9eAjIB39Kqp14B9BCZjtoolGGcZYetW2cirO2d8KaybC6iQMn8hVXCwZbp/PTtXrr+M4JnY7s2CfD5EZPyP9qd2ETciOQdTtqrmru6jtrV4lOZBjUR0Az+tX8Y4w0NhbWdq2nUmqRu4HQD9aldqVrHRP2042ZYhwu0fKZ/juvQ46L/WuaghGBqGdq2hEmPXNSV9MmD2FeXfK7esC9gBtV57FlGnoKDvrVdOUUD5imtycsfWrFSOWDScZxWVaHRHZ2ZOGI2pkLcDcVekQjXFSQeHHf9aHtgfTBuXzH0Ade9b9wH3j9aLSIJID51dobzNEAC8JDqw+E96jPIVHhWjA6e7kN1HSqcL7q8vUisP5POim0kW5QgDxCmlkohSRumTiklkpjutS/A4ptLJyIP4h8zV/ir+zX9CU9K7hjLIVU0O5KSJbwsOa5wzk4A+VW2TpymuJctk4UdM+dA8Vxc20wVeWqx5ATtg5znzro5udLpex4S+xkxaO4hs/hUSDmN1yc7mh7x3mkldBu7E+mTQt288dxbzmRtKNGzMdyVwM/t9KYTo1pc3jSbqG8HzHUH6GuK267Zq/X+lNvGUTOautwplJc7UPFI3uxdhjvVdpMJJiMkfKo50LmBtyqEkCqFBiIBGQT1rJm1XCAbr1NTiOq40gAoetN6RvRZL4RqquGfwk6fQ0wmtVaEsD07UCV5aAFQBQbwxG2n8ZMgxg0x94g8xS5YgVcY65waC9zm++ayYVgTKAoxnOKuniaKFVGwcb1Tkc7p8Qzir55VmiYY8Q6CjD0Ve8K+QIEVQc6t81l34hhvEwXwrj86W39+0CKgOrT1I86217cTwxzQJkjrtVZ2dwwdHtaKjrpYVuGILMRKMhhuPlS60uppZ2N2yogHc4ouTi1osh1OWwNmUZrKKfaGRNYnnsrU7MI05T/MqcH9qKAaS1EL5L2xEbE/aQ7qf1H0pDw/jsIg4jFGQeVca11nT4WAz1+f61fw/jay8QQSaIoZV5DSNICBqOxOOgBwaf8Vfoos16MpiEg0DcVX7uiuksOx70tbilyyOr2gUq+jPbI696utL+R25ckW5H2Dms+Kxc0MuMSkPGPFncVKESxXOkDbG1UW9wg0sSFZugPcVg4kokYyZ22z5Vz+DVdi0MPeDErNJk57ZpfNcyc7lsPC/eqp+I29ywCZyBv86TcQ4zbRaMyYZcgjNZ8dU+hlGofpeskqx9QAQaK53+w151L7Sxi/i5OoLq8TGhv+b7v/rp/n4VSfi20Zpad/fX0EGlpXVWHRe/0pW3H4o2ZkRnJGAScYrmGuHkLMzsWJ6k9aqyw+1vXZHxonti7o8/4iGZmZR4uu+amnFZIUKRMwHkNq5xjIe+3rWtUmPjOPLNWUSvow6kvpHOdeN9996sF5ByMSRySyMMljKU079MD/N/lSAysprZkbua3ow6l4hz8KsaCNfsKoCgef8A9rUjmSIRcxVB+IJvj8aTCRiMZOKJgJOMt9aVszY3hmf7V3O5HTLZqTMerzykdl1f0oBJAnxVCa5znFT8gDRuJYXT19TQ8vHDEhLhfkBuT8qRy3EgoC4kdiTimT0OjGfjs5JKBVJ8hsKTyu0pyxJPrVeX1dKlnFUSQdYbwWHHErdwuoq4IGcfnUPcI/uj6VLhk5S+hxjOrbNb5k/3G/lomDk61s9ayspgET1b1qJrKylCQ71vtWVlKzEFouCsrKnQGXy9F9KHbrWVlSYoPPQcvSt1lUgIMetRNZWVcYqk+B/SoVlZWGR//9k="/>
          <p:cNvSpPr>
            <a:spLocks noChangeAspect="1" noChangeArrowheads="1"/>
          </p:cNvSpPr>
          <p:nvPr/>
        </p:nvSpPr>
        <p:spPr bwMode="auto">
          <a:xfrm>
            <a:off x="155575" y="-1181100"/>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322" name="Picture 10" descr="http://www.oiseaux.net/photos/marc.chretien/images/heron.garde-boeufs.mach.3g.jpg"/>
          <p:cNvPicPr>
            <a:picLocks noChangeAspect="1" noChangeArrowheads="1"/>
          </p:cNvPicPr>
          <p:nvPr/>
        </p:nvPicPr>
        <p:blipFill>
          <a:blip r:embed="rId5" cstate="print"/>
          <a:srcRect/>
          <a:stretch>
            <a:fillRect/>
          </a:stretch>
        </p:blipFill>
        <p:spPr bwMode="auto">
          <a:xfrm>
            <a:off x="5214942" y="500042"/>
            <a:ext cx="2143140" cy="17145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lnSpcReduction="10000"/>
          </a:bodyPr>
          <a:lstStyle/>
          <a:p>
            <a:r>
              <a:rPr lang="fr-FR" sz="2800" b="1" dirty="0" smtClean="0">
                <a:solidFill>
                  <a:srgbClr val="FF0000"/>
                </a:solidFill>
              </a:rPr>
              <a:t>Déroulement</a:t>
            </a:r>
          </a:p>
          <a:p>
            <a:r>
              <a:rPr lang="fr-FR" sz="2800" dirty="0" smtClean="0"/>
              <a:t>L’observateur </a:t>
            </a:r>
            <a:r>
              <a:rPr lang="fr-FR" sz="2800" dirty="0"/>
              <a:t>réalise au cours de </a:t>
            </a:r>
            <a:r>
              <a:rPr lang="fr-FR" sz="2800" dirty="0">
                <a:solidFill>
                  <a:srgbClr val="FF0000"/>
                </a:solidFill>
              </a:rPr>
              <a:t>la saison de reproduction un minimum de 8 parcours</a:t>
            </a:r>
            <a:r>
              <a:rPr lang="fr-FR" sz="2800" dirty="0"/>
              <a:t>, espacés dans le temps</a:t>
            </a:r>
            <a:r>
              <a:rPr lang="fr-FR" sz="2800" dirty="0" smtClean="0"/>
              <a:t>.</a:t>
            </a:r>
          </a:p>
          <a:p>
            <a:r>
              <a:rPr lang="fr-FR" sz="2800" dirty="0" smtClean="0"/>
              <a:t> </a:t>
            </a:r>
            <a:r>
              <a:rPr lang="fr-FR" sz="2800" dirty="0"/>
              <a:t>Les parcours sont réalisés durant les </a:t>
            </a:r>
            <a:r>
              <a:rPr lang="fr-FR" sz="2800" dirty="0" smtClean="0">
                <a:solidFill>
                  <a:srgbClr val="FF0000"/>
                </a:solidFill>
              </a:rPr>
              <a:t>premières heures </a:t>
            </a:r>
            <a:r>
              <a:rPr lang="fr-FR" sz="2800" dirty="0">
                <a:solidFill>
                  <a:srgbClr val="FF0000"/>
                </a:solidFill>
              </a:rPr>
              <a:t>du jour </a:t>
            </a:r>
            <a:r>
              <a:rPr lang="fr-FR" sz="2800" dirty="0"/>
              <a:t>et dans des </a:t>
            </a:r>
            <a:r>
              <a:rPr lang="fr-FR" sz="2800" dirty="0">
                <a:solidFill>
                  <a:srgbClr val="FF0000"/>
                </a:solidFill>
              </a:rPr>
              <a:t>conditions météorologiques favorables </a:t>
            </a:r>
            <a:r>
              <a:rPr lang="fr-FR" sz="2800" dirty="0">
                <a:solidFill>
                  <a:schemeClr val="tx1"/>
                </a:solidFill>
              </a:rPr>
              <a:t>(absence de vent violent, de pluies de brouillard…). </a:t>
            </a:r>
            <a:endParaRPr lang="fr-FR" sz="2800" dirty="0" smtClean="0">
              <a:solidFill>
                <a:schemeClr val="tx1"/>
              </a:solidFill>
            </a:endParaRPr>
          </a:p>
          <a:p>
            <a:r>
              <a:rPr lang="fr-FR" sz="2800" dirty="0" smtClean="0"/>
              <a:t>L’observateur </a:t>
            </a:r>
            <a:r>
              <a:rPr lang="fr-FR" sz="2800" dirty="0"/>
              <a:t>cherchera à </a:t>
            </a:r>
            <a:r>
              <a:rPr lang="fr-FR" sz="2800" dirty="0" smtClean="0"/>
              <a:t>noter les </a:t>
            </a:r>
            <a:r>
              <a:rPr lang="fr-FR" sz="2800" dirty="0"/>
              <a:t>contacts simultanés entre mâles chanteurs .</a:t>
            </a:r>
            <a:r>
              <a:rPr lang="fr-FR" sz="2800" dirty="0" smtClean="0"/>
              <a:t> </a:t>
            </a:r>
          </a:p>
          <a:p>
            <a:r>
              <a:rPr lang="fr-FR" sz="2800" dirty="0" smtClean="0"/>
              <a:t>Pour </a:t>
            </a:r>
            <a:r>
              <a:rPr lang="fr-FR" sz="2800" dirty="0"/>
              <a:t>chaque oiseau contacté, un </a:t>
            </a:r>
            <a:r>
              <a:rPr lang="fr-FR" sz="2800" dirty="0">
                <a:solidFill>
                  <a:srgbClr val="FF0000"/>
                </a:solidFill>
              </a:rPr>
              <a:t>indice de reproduction </a:t>
            </a:r>
            <a:r>
              <a:rPr lang="fr-FR" sz="2800" dirty="0"/>
              <a:t>sera aussi affecté :</a:t>
            </a:r>
          </a:p>
          <a:p>
            <a:r>
              <a:rPr lang="fr-FR" sz="2800" dirty="0">
                <a:solidFill>
                  <a:srgbClr val="FF0000"/>
                </a:solidFill>
              </a:rPr>
              <a:t>Les indices certains </a:t>
            </a:r>
            <a:r>
              <a:rPr lang="fr-FR" sz="2800" dirty="0"/>
              <a:t>: </a:t>
            </a:r>
            <a:r>
              <a:rPr lang="fr-FR" sz="2800" b="1" dirty="0"/>
              <a:t>construction d’un nid, transport de matériaux, nourrissage…</a:t>
            </a:r>
          </a:p>
          <a:p>
            <a:r>
              <a:rPr lang="fr-FR" sz="2800" dirty="0">
                <a:solidFill>
                  <a:srgbClr val="FF0000"/>
                </a:solidFill>
              </a:rPr>
              <a:t>Les indices probables</a:t>
            </a:r>
            <a:r>
              <a:rPr lang="fr-FR" sz="2800" dirty="0"/>
              <a:t> : </a:t>
            </a:r>
            <a:r>
              <a:rPr lang="fr-FR" sz="2800" b="1" dirty="0"/>
              <a:t>observation d’un couple, chant et parade d’un mâle…</a:t>
            </a:r>
          </a:p>
          <a:p>
            <a:r>
              <a:rPr lang="fr-FR" sz="2800" dirty="0">
                <a:solidFill>
                  <a:srgbClr val="FF0000"/>
                </a:solidFill>
              </a:rPr>
              <a:t>Les indices possibles</a:t>
            </a:r>
            <a:r>
              <a:rPr lang="fr-FR" sz="2800" dirty="0"/>
              <a:t> : </a:t>
            </a:r>
            <a:r>
              <a:rPr lang="fr-FR" sz="2800" b="1" dirty="0"/>
              <a:t>observation d’un individu</a:t>
            </a:r>
            <a:r>
              <a:rPr lang="fr-FR" sz="2800" dirty="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lgn="ctr">
              <a:buNone/>
            </a:pPr>
            <a:r>
              <a:rPr lang="fr-FR" sz="2800" b="1" dirty="0" smtClean="0">
                <a:solidFill>
                  <a:srgbClr val="FF0000"/>
                </a:solidFill>
              </a:rPr>
              <a:t>            </a:t>
            </a:r>
            <a:r>
              <a:rPr lang="fr-FR" b="1" dirty="0" smtClean="0">
                <a:solidFill>
                  <a:srgbClr val="FF0000"/>
                </a:solidFill>
              </a:rPr>
              <a:t>Méthodes relatives</a:t>
            </a:r>
            <a:endParaRPr lang="fr-FR" b="1" dirty="0">
              <a:solidFill>
                <a:srgbClr val="FF0000"/>
              </a:solidFill>
            </a:endParaRPr>
          </a:p>
          <a:p>
            <a:r>
              <a:rPr lang="fr-FR" sz="2800" dirty="0" smtClean="0"/>
              <a:t>Les </a:t>
            </a:r>
            <a:r>
              <a:rPr lang="fr-FR" sz="2800" dirty="0"/>
              <a:t>méthodes relatives renseignent sur une </a:t>
            </a:r>
            <a:r>
              <a:rPr lang="fr-FR" sz="2800" dirty="0">
                <a:solidFill>
                  <a:srgbClr val="FF0000"/>
                </a:solidFill>
              </a:rPr>
              <a:t>abondance </a:t>
            </a:r>
            <a:r>
              <a:rPr lang="fr-FR" sz="2800" dirty="0" smtClean="0">
                <a:solidFill>
                  <a:srgbClr val="FF0000"/>
                </a:solidFill>
              </a:rPr>
              <a:t>des </a:t>
            </a:r>
            <a:r>
              <a:rPr lang="fr-FR" sz="2800" dirty="0">
                <a:solidFill>
                  <a:srgbClr val="FF0000"/>
                </a:solidFill>
              </a:rPr>
              <a:t>espèces d'oiseaux</a:t>
            </a:r>
            <a:r>
              <a:rPr lang="fr-FR" sz="2800" dirty="0" smtClean="0">
                <a:solidFill>
                  <a:srgbClr val="FF0000"/>
                </a:solidFill>
              </a:rPr>
              <a:t>.</a:t>
            </a:r>
          </a:p>
          <a:p>
            <a:r>
              <a:rPr lang="fr-FR" sz="2800" dirty="0" smtClean="0"/>
              <a:t> Employées </a:t>
            </a:r>
            <a:r>
              <a:rPr lang="fr-FR" sz="2800" dirty="0"/>
              <a:t>le plus souvent sur de </a:t>
            </a:r>
            <a:r>
              <a:rPr lang="fr-FR" sz="2800" dirty="0">
                <a:solidFill>
                  <a:srgbClr val="FF0000"/>
                </a:solidFill>
              </a:rPr>
              <a:t>vastes territoires </a:t>
            </a:r>
            <a:r>
              <a:rPr lang="fr-FR" sz="2800" dirty="0"/>
              <a:t>lorsque les méthodes de dénombrement absolu ne peuvent être mises en place. </a:t>
            </a:r>
            <a:endParaRPr lang="fr-FR" sz="2800" dirty="0" smtClean="0"/>
          </a:p>
          <a:p>
            <a:r>
              <a:rPr lang="fr-FR" sz="2800" dirty="0" smtClean="0">
                <a:solidFill>
                  <a:schemeClr val="tx1"/>
                </a:solidFill>
              </a:rPr>
              <a:t>Elles </a:t>
            </a:r>
            <a:r>
              <a:rPr lang="fr-FR" sz="2800" dirty="0">
                <a:solidFill>
                  <a:schemeClr val="tx1"/>
                </a:solidFill>
              </a:rPr>
              <a:t>permettent de </a:t>
            </a:r>
            <a:r>
              <a:rPr lang="fr-FR" sz="2800" dirty="0" smtClean="0">
                <a:solidFill>
                  <a:schemeClr val="tx1"/>
                </a:solidFill>
              </a:rPr>
              <a:t>comparer les </a:t>
            </a:r>
            <a:r>
              <a:rPr lang="fr-FR" sz="2800" dirty="0">
                <a:solidFill>
                  <a:srgbClr val="FF0000"/>
                </a:solidFill>
              </a:rPr>
              <a:t>abondances relatives </a:t>
            </a:r>
            <a:r>
              <a:rPr lang="fr-FR" sz="2800" dirty="0">
                <a:solidFill>
                  <a:schemeClr val="tx1"/>
                </a:solidFill>
              </a:rPr>
              <a:t>des </a:t>
            </a:r>
            <a:r>
              <a:rPr lang="fr-FR" sz="2800" b="1" dirty="0">
                <a:solidFill>
                  <a:srgbClr val="FF0000"/>
                </a:solidFill>
              </a:rPr>
              <a:t>espèces entre elles</a:t>
            </a:r>
            <a:r>
              <a:rPr lang="fr-FR" sz="2800" dirty="0">
                <a:solidFill>
                  <a:schemeClr val="tx1"/>
                </a:solidFill>
              </a:rPr>
              <a:t>, entre </a:t>
            </a:r>
            <a:r>
              <a:rPr lang="fr-FR" sz="2800" b="1" dirty="0">
                <a:solidFill>
                  <a:srgbClr val="FF0000"/>
                </a:solidFill>
              </a:rPr>
              <a:t>habitats</a:t>
            </a:r>
            <a:r>
              <a:rPr lang="fr-FR" sz="2800" dirty="0">
                <a:solidFill>
                  <a:schemeClr val="tx1"/>
                </a:solidFill>
              </a:rPr>
              <a:t> et dans le </a:t>
            </a:r>
            <a:r>
              <a:rPr lang="fr-FR" sz="2800" b="1" dirty="0" smtClean="0">
                <a:solidFill>
                  <a:srgbClr val="FF0000"/>
                </a:solidFill>
              </a:rPr>
              <a:t>temps</a:t>
            </a:r>
            <a:r>
              <a:rPr lang="fr-FR" sz="2800" dirty="0" smtClean="0">
                <a:solidFill>
                  <a:schemeClr val="tx1"/>
                </a:solidFill>
              </a:rPr>
              <a:t>. </a:t>
            </a:r>
          </a:p>
          <a:p>
            <a:r>
              <a:rPr lang="fr-FR" sz="2800" dirty="0" smtClean="0"/>
              <a:t>Ces </a:t>
            </a:r>
            <a:r>
              <a:rPr lang="fr-FR" sz="2800" dirty="0"/>
              <a:t>méthodes </a:t>
            </a:r>
            <a:r>
              <a:rPr lang="fr-FR" sz="2800" dirty="0" smtClean="0"/>
              <a:t>reposent </a:t>
            </a:r>
            <a:r>
              <a:rPr lang="fr-FR" sz="2800" dirty="0"/>
              <a:t>soit sur des itinéraires échantillons </a:t>
            </a:r>
            <a:r>
              <a:rPr lang="fr-FR" sz="2800" dirty="0" smtClean="0"/>
              <a:t>(</a:t>
            </a:r>
            <a:r>
              <a:rPr lang="fr-FR" sz="2800" dirty="0" smtClean="0">
                <a:solidFill>
                  <a:srgbClr val="C00000"/>
                </a:solidFill>
              </a:rPr>
              <a:t>lignes </a:t>
            </a:r>
            <a:r>
              <a:rPr lang="fr-FR" sz="2800" dirty="0" err="1" smtClean="0">
                <a:solidFill>
                  <a:srgbClr val="C00000"/>
                </a:solidFill>
              </a:rPr>
              <a:t>transects</a:t>
            </a:r>
            <a:r>
              <a:rPr lang="fr-FR" sz="2800" dirty="0" smtClean="0"/>
              <a:t>, </a:t>
            </a:r>
            <a:r>
              <a:rPr lang="fr-FR" sz="2800" dirty="0" smtClean="0">
                <a:solidFill>
                  <a:srgbClr val="C00000"/>
                </a:solidFill>
              </a:rPr>
              <a:t>Indice kilométrique d’abondance</a:t>
            </a:r>
            <a:r>
              <a:rPr lang="fr-FR" sz="2800" dirty="0" smtClean="0"/>
              <a:t>: IKA</a:t>
            </a:r>
            <a:r>
              <a:rPr lang="fr-FR" sz="2800" dirty="0"/>
              <a:t>), soit sur des points d’écoute </a:t>
            </a:r>
            <a:r>
              <a:rPr lang="fr-FR" sz="2800" dirty="0" smtClean="0"/>
              <a:t>(</a:t>
            </a:r>
            <a:r>
              <a:rPr lang="fr-FR" sz="2800" dirty="0" smtClean="0">
                <a:solidFill>
                  <a:srgbClr val="C00000"/>
                </a:solidFill>
              </a:rPr>
              <a:t>indice ponctuel d’abondance</a:t>
            </a:r>
            <a:r>
              <a:rPr lang="fr-FR" sz="2800" dirty="0" smtClean="0"/>
              <a:t>: IPA, </a:t>
            </a:r>
            <a:r>
              <a:rPr lang="fr-FR" sz="2800" dirty="0" smtClean="0">
                <a:solidFill>
                  <a:srgbClr val="C00000"/>
                </a:solidFill>
              </a:rPr>
              <a:t>échantillonnages fréquentiels progressifs</a:t>
            </a:r>
            <a:r>
              <a:rPr lang="fr-FR" sz="2800" dirty="0" smtClean="0"/>
              <a:t>: EFP).</a:t>
            </a:r>
            <a:endParaRPr lang="fr-F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r>
              <a:rPr lang="fr-FR" sz="2800" b="1" dirty="0" smtClean="0">
                <a:solidFill>
                  <a:srgbClr val="FF0000"/>
                </a:solidFill>
              </a:rPr>
              <a:t>L'indice kilométrique d'abondance (</a:t>
            </a:r>
            <a:r>
              <a:rPr lang="fr-FR" sz="2800" b="1" dirty="0">
                <a:solidFill>
                  <a:srgbClr val="FF0000"/>
                </a:solidFill>
              </a:rPr>
              <a:t>I.K.A</a:t>
            </a:r>
            <a:r>
              <a:rPr lang="fr-FR" sz="2800" b="1" dirty="0" smtClean="0">
                <a:solidFill>
                  <a:srgbClr val="FF0000"/>
                </a:solidFill>
              </a:rPr>
              <a:t>.)</a:t>
            </a:r>
          </a:p>
          <a:p>
            <a:r>
              <a:rPr lang="fr-FR" sz="2800" dirty="0" smtClean="0"/>
              <a:t>Elle </a:t>
            </a:r>
            <a:r>
              <a:rPr lang="fr-FR" sz="2800" dirty="0"/>
              <a:t>permet, dans un </a:t>
            </a:r>
            <a:r>
              <a:rPr lang="fr-FR" sz="2800" dirty="0">
                <a:solidFill>
                  <a:srgbClr val="FF0000"/>
                </a:solidFill>
              </a:rPr>
              <a:t>milieu suffisamment homogène</a:t>
            </a:r>
            <a:r>
              <a:rPr lang="fr-FR" sz="2800" dirty="0" smtClean="0"/>
              <a:t>, d’obtenir </a:t>
            </a:r>
            <a:r>
              <a:rPr lang="fr-FR" sz="2800" dirty="0"/>
              <a:t>une </a:t>
            </a:r>
            <a:r>
              <a:rPr lang="fr-FR" sz="2800" dirty="0">
                <a:solidFill>
                  <a:srgbClr val="FF0000"/>
                </a:solidFill>
              </a:rPr>
              <a:t>abondance relative </a:t>
            </a:r>
            <a:r>
              <a:rPr lang="fr-FR" sz="2800" dirty="0"/>
              <a:t>spécifique pour chaque espèce d'oiseau observée par rapport à une </a:t>
            </a:r>
            <a:r>
              <a:rPr lang="fr-FR" sz="2800" dirty="0">
                <a:solidFill>
                  <a:srgbClr val="FF0000"/>
                </a:solidFill>
              </a:rPr>
              <a:t>unité de </a:t>
            </a:r>
            <a:r>
              <a:rPr lang="fr-FR" sz="2800" dirty="0" smtClean="0">
                <a:solidFill>
                  <a:srgbClr val="FF0000"/>
                </a:solidFill>
              </a:rPr>
              <a:t>distance</a:t>
            </a:r>
            <a:r>
              <a:rPr lang="fr-FR" sz="2800" dirty="0">
                <a:solidFill>
                  <a:srgbClr val="FF0000"/>
                </a:solidFill>
              </a:rPr>
              <a:t>, le kilomètre</a:t>
            </a:r>
            <a:r>
              <a:rPr lang="fr-FR" sz="2800" dirty="0"/>
              <a:t> en </a:t>
            </a:r>
            <a:r>
              <a:rPr lang="fr-FR" sz="2800" dirty="0" smtClean="0"/>
              <a:t>l'occurrence. </a:t>
            </a:r>
          </a:p>
          <a:p>
            <a:r>
              <a:rPr lang="fr-FR" sz="2800" b="1" dirty="0" smtClean="0">
                <a:solidFill>
                  <a:srgbClr val="FF0000"/>
                </a:solidFill>
              </a:rPr>
              <a:t>MÉTHODE</a:t>
            </a:r>
          </a:p>
          <a:p>
            <a:r>
              <a:rPr lang="fr-FR" sz="2800" dirty="0" smtClean="0">
                <a:solidFill>
                  <a:schemeClr val="tx1"/>
                </a:solidFill>
              </a:rPr>
              <a:t>L’observateur choisit de </a:t>
            </a:r>
            <a:r>
              <a:rPr lang="fr-FR" sz="2800" dirty="0" smtClean="0">
                <a:solidFill>
                  <a:srgbClr val="FF0000"/>
                </a:solidFill>
              </a:rPr>
              <a:t>parcourir le même itinéraire plusieurs fois </a:t>
            </a:r>
            <a:r>
              <a:rPr lang="fr-FR" sz="2800" dirty="0" smtClean="0">
                <a:solidFill>
                  <a:schemeClr val="tx1"/>
                </a:solidFill>
              </a:rPr>
              <a:t>durant la </a:t>
            </a:r>
            <a:r>
              <a:rPr lang="fr-FR" sz="2800" dirty="0" smtClean="0">
                <a:solidFill>
                  <a:srgbClr val="FF0000"/>
                </a:solidFill>
              </a:rPr>
              <a:t>période de reproduction </a:t>
            </a:r>
            <a:r>
              <a:rPr lang="fr-FR" sz="2800" dirty="0" smtClean="0">
                <a:solidFill>
                  <a:schemeClr val="tx1"/>
                </a:solidFill>
              </a:rPr>
              <a:t>des oiseaux. </a:t>
            </a:r>
          </a:p>
          <a:p>
            <a:r>
              <a:rPr lang="fr-FR" sz="2800" dirty="0" smtClean="0">
                <a:solidFill>
                  <a:schemeClr val="tx1"/>
                </a:solidFill>
              </a:rPr>
              <a:t>Cet itinéraire doit être </a:t>
            </a:r>
            <a:r>
              <a:rPr lang="fr-FR" sz="2800" dirty="0" smtClean="0">
                <a:solidFill>
                  <a:srgbClr val="FF0000"/>
                </a:solidFill>
              </a:rPr>
              <a:t>rectiligne</a:t>
            </a:r>
            <a:r>
              <a:rPr lang="fr-FR" sz="2800" dirty="0" smtClean="0">
                <a:solidFill>
                  <a:schemeClr val="tx1"/>
                </a:solidFill>
              </a:rPr>
              <a:t>, d'une longueur connue et compris entre </a:t>
            </a:r>
            <a:r>
              <a:rPr lang="fr-FR" sz="2800" dirty="0" smtClean="0">
                <a:solidFill>
                  <a:srgbClr val="FF0000"/>
                </a:solidFill>
              </a:rPr>
              <a:t>500 et 1000 </a:t>
            </a:r>
            <a:r>
              <a:rPr lang="fr-FR" sz="2800" dirty="0" smtClean="0">
                <a:solidFill>
                  <a:schemeClr val="tx1"/>
                </a:solidFill>
              </a:rPr>
              <a:t>mètres.</a:t>
            </a:r>
          </a:p>
          <a:p>
            <a:pPr>
              <a:buNone/>
            </a:pPr>
            <a:r>
              <a:rPr lang="fr-FR" sz="2800" b="1" dirty="0" smtClean="0">
                <a:solidFill>
                  <a:srgbClr val="FF0000"/>
                </a:solidFill>
              </a:rPr>
              <a:t/>
            </a:r>
            <a:br>
              <a:rPr lang="fr-FR" sz="2800" b="1" dirty="0" smtClean="0">
                <a:solidFill>
                  <a:srgbClr val="FF0000"/>
                </a:solidFill>
              </a:rPr>
            </a:br>
            <a:endParaRPr lang="fr-FR"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style>
          <a:lnRef idx="1">
            <a:schemeClr val="accent3"/>
          </a:lnRef>
          <a:fillRef idx="2">
            <a:schemeClr val="accent3"/>
          </a:fillRef>
          <a:effectRef idx="1">
            <a:schemeClr val="accent3"/>
          </a:effectRef>
          <a:fontRef idx="minor">
            <a:schemeClr val="dk1"/>
          </a:fontRef>
        </p:style>
        <p:txBody>
          <a:bodyPr>
            <a:normAutofit/>
          </a:bodyPr>
          <a:lstStyle/>
          <a:p>
            <a:r>
              <a:rPr lang="fr-FR" sz="2800" b="1" dirty="0" smtClean="0"/>
              <a:t>Schéma de la ligne</a:t>
            </a:r>
            <a:endParaRPr lang="fr-FR" sz="2800" b="1"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714348" y="1142984"/>
            <a:ext cx="5214974" cy="5000660"/>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5" name="ZoneTexte 4"/>
          <p:cNvSpPr txBox="1"/>
          <p:nvPr/>
        </p:nvSpPr>
        <p:spPr>
          <a:xfrm>
            <a:off x="2000232" y="2285992"/>
            <a:ext cx="150019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2400" b="1" dirty="0" smtClean="0"/>
              <a:t>Perche</a:t>
            </a:r>
            <a:endParaRPr lang="fr-FR" sz="2400" b="1" dirty="0"/>
          </a:p>
        </p:txBody>
      </p:sp>
      <p:sp>
        <p:nvSpPr>
          <p:cNvPr id="6" name="ZoneTexte 5"/>
          <p:cNvSpPr txBox="1"/>
          <p:nvPr/>
        </p:nvSpPr>
        <p:spPr>
          <a:xfrm>
            <a:off x="6143636" y="5786454"/>
            <a:ext cx="178595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2400" b="1" dirty="0" smtClean="0"/>
              <a:t>Hameçons</a:t>
            </a:r>
            <a:endParaRPr lang="fr-FR"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r>
              <a:rPr lang="fr-FR" dirty="0" smtClean="0"/>
              <a:t>En deçà de </a:t>
            </a:r>
            <a:r>
              <a:rPr lang="fr-FR" dirty="0" smtClean="0">
                <a:solidFill>
                  <a:srgbClr val="FF0000"/>
                </a:solidFill>
              </a:rPr>
              <a:t>500 m</a:t>
            </a:r>
            <a:r>
              <a:rPr lang="fr-FR" dirty="0" smtClean="0"/>
              <a:t>, les contacts sont trop peu nombreux et cela peu biaiser les résultats ; au-delà de </a:t>
            </a:r>
            <a:r>
              <a:rPr lang="fr-FR" dirty="0" smtClean="0">
                <a:solidFill>
                  <a:srgbClr val="FF0000"/>
                </a:solidFill>
              </a:rPr>
              <a:t>1000 m</a:t>
            </a:r>
            <a:r>
              <a:rPr lang="fr-FR" dirty="0" smtClean="0"/>
              <a:t>, il est souvent difficile de trouver un milieu homogène.</a:t>
            </a:r>
          </a:p>
          <a:p>
            <a:pPr>
              <a:buNone/>
            </a:pPr>
            <a:endParaRPr lang="fr-FR" dirty="0" smtClean="0"/>
          </a:p>
          <a:p>
            <a:r>
              <a:rPr lang="fr-FR" dirty="0" smtClean="0"/>
              <a:t> L’observateur avance à une vitesse régulière (</a:t>
            </a:r>
            <a:r>
              <a:rPr lang="fr-FR" dirty="0" smtClean="0">
                <a:solidFill>
                  <a:srgbClr val="FF0000"/>
                </a:solidFill>
              </a:rPr>
              <a:t>1 à 2 km/h</a:t>
            </a:r>
            <a:r>
              <a:rPr lang="fr-FR" dirty="0" smtClean="0"/>
              <a:t>), en marquant un arrêt tous les </a:t>
            </a:r>
            <a:r>
              <a:rPr lang="fr-FR" dirty="0" smtClean="0">
                <a:solidFill>
                  <a:srgbClr val="FF0000"/>
                </a:solidFill>
              </a:rPr>
              <a:t>20 mètres</a:t>
            </a:r>
            <a:r>
              <a:rPr lang="fr-FR" dirty="0" smtClean="0"/>
              <a:t>.</a:t>
            </a:r>
          </a:p>
          <a:p>
            <a:pPr>
              <a:buNone/>
            </a:pPr>
            <a:endParaRPr lang="fr-FR" dirty="0" smtClean="0"/>
          </a:p>
          <a:p>
            <a:r>
              <a:rPr lang="fr-FR" dirty="0" smtClean="0"/>
              <a:t> Il peut choisir de </a:t>
            </a:r>
            <a:r>
              <a:rPr lang="fr-FR" dirty="0" smtClean="0">
                <a:solidFill>
                  <a:srgbClr val="FF0000"/>
                </a:solidFill>
              </a:rPr>
              <a:t>dénombrer</a:t>
            </a:r>
            <a:r>
              <a:rPr lang="fr-FR" dirty="0" smtClean="0"/>
              <a:t> les oiseaux </a:t>
            </a:r>
            <a:r>
              <a:rPr lang="fr-FR" dirty="0" smtClean="0">
                <a:solidFill>
                  <a:srgbClr val="FF0000"/>
                </a:solidFill>
              </a:rPr>
              <a:t>d’un seul côté ou des deux cotés de l'axe </a:t>
            </a:r>
            <a:r>
              <a:rPr lang="fr-FR" dirty="0" smtClean="0"/>
              <a:t>de progression. </a:t>
            </a:r>
          </a:p>
          <a:p>
            <a:r>
              <a:rPr lang="fr-FR" dirty="0" smtClean="0"/>
              <a:t>La réalisation du trajet en </a:t>
            </a:r>
            <a:r>
              <a:rPr lang="fr-FR" dirty="0" smtClean="0">
                <a:solidFill>
                  <a:srgbClr val="FF0000"/>
                </a:solidFill>
              </a:rPr>
              <a:t>aller et retour </a:t>
            </a:r>
            <a:r>
              <a:rPr lang="fr-FR" dirty="0" smtClean="0"/>
              <a:t>permet de confirmer certaines informations.</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r>
              <a:rPr lang="fr-FR" sz="2800" b="1" dirty="0">
                <a:solidFill>
                  <a:srgbClr val="FF0000"/>
                </a:solidFill>
              </a:rPr>
              <a:t>NOTATION</a:t>
            </a:r>
          </a:p>
          <a:p>
            <a:r>
              <a:rPr lang="fr-FR" sz="2800" dirty="0"/>
              <a:t>Pour chaque itinéraire réalisé, </a:t>
            </a:r>
            <a:r>
              <a:rPr lang="fr-FR" sz="2800" dirty="0">
                <a:solidFill>
                  <a:srgbClr val="C00000"/>
                </a:solidFill>
              </a:rPr>
              <a:t>tous les oiseaux vus ou entendus </a:t>
            </a:r>
            <a:r>
              <a:rPr lang="fr-FR" sz="2800" dirty="0"/>
              <a:t>sont notés sur une distance illimitée, sans localisation précise. </a:t>
            </a:r>
            <a:endParaRPr lang="fr-FR" sz="2800" dirty="0" smtClean="0"/>
          </a:p>
          <a:p>
            <a:r>
              <a:rPr lang="fr-FR" sz="2800" dirty="0" smtClean="0"/>
              <a:t>Les </a:t>
            </a:r>
            <a:r>
              <a:rPr lang="fr-FR" sz="2800" dirty="0"/>
              <a:t>observations </a:t>
            </a:r>
            <a:r>
              <a:rPr lang="fr-FR" sz="2800" dirty="0" smtClean="0"/>
              <a:t>sont conventionnellement traduites en nombre de couples nicheurs selon l’équivalence suivante :</a:t>
            </a:r>
          </a:p>
          <a:p>
            <a:r>
              <a:rPr lang="fr-FR" sz="2800" dirty="0" smtClean="0">
                <a:solidFill>
                  <a:srgbClr val="C00000"/>
                </a:solidFill>
              </a:rPr>
              <a:t>oiseaux </a:t>
            </a:r>
            <a:r>
              <a:rPr lang="fr-FR" sz="2800" dirty="0">
                <a:solidFill>
                  <a:srgbClr val="C00000"/>
                </a:solidFill>
              </a:rPr>
              <a:t>simplement vus ou entendus criant </a:t>
            </a:r>
            <a:r>
              <a:rPr lang="fr-FR" sz="2800" dirty="0" smtClean="0">
                <a:solidFill>
                  <a:srgbClr val="C00000"/>
                </a:solidFill>
              </a:rPr>
              <a:t>      ½ </a:t>
            </a:r>
            <a:r>
              <a:rPr lang="fr-FR" sz="2800" dirty="0">
                <a:solidFill>
                  <a:srgbClr val="C00000"/>
                </a:solidFill>
              </a:rPr>
              <a:t>couple</a:t>
            </a:r>
          </a:p>
          <a:p>
            <a:r>
              <a:rPr lang="fr-FR" sz="2800" dirty="0">
                <a:solidFill>
                  <a:srgbClr val="C00000"/>
                </a:solidFill>
              </a:rPr>
              <a:t>mâles chantant </a:t>
            </a:r>
            <a:r>
              <a:rPr lang="fr-FR" sz="2800" dirty="0" smtClean="0">
                <a:solidFill>
                  <a:srgbClr val="C00000"/>
                </a:solidFill>
              </a:rPr>
              <a:t>                                                       1 </a:t>
            </a:r>
            <a:r>
              <a:rPr lang="fr-FR" sz="2800" dirty="0">
                <a:solidFill>
                  <a:srgbClr val="C00000"/>
                </a:solidFill>
              </a:rPr>
              <a:t>couple</a:t>
            </a:r>
          </a:p>
          <a:p>
            <a:r>
              <a:rPr lang="fr-FR" sz="2800" dirty="0">
                <a:solidFill>
                  <a:srgbClr val="C00000"/>
                </a:solidFill>
              </a:rPr>
              <a:t>oiseaux </a:t>
            </a:r>
            <a:r>
              <a:rPr lang="fr-FR" sz="2800" dirty="0" smtClean="0">
                <a:solidFill>
                  <a:srgbClr val="C00000"/>
                </a:solidFill>
              </a:rPr>
              <a:t>bâtissent (confection des nids)              1 </a:t>
            </a:r>
            <a:r>
              <a:rPr lang="fr-FR" sz="2800" dirty="0">
                <a:solidFill>
                  <a:srgbClr val="C00000"/>
                </a:solidFill>
              </a:rPr>
              <a:t>couple</a:t>
            </a:r>
          </a:p>
          <a:p>
            <a:r>
              <a:rPr lang="fr-FR" sz="2800" dirty="0">
                <a:solidFill>
                  <a:srgbClr val="C00000"/>
                </a:solidFill>
              </a:rPr>
              <a:t>groupes familiaux </a:t>
            </a:r>
            <a:r>
              <a:rPr lang="fr-FR" sz="2800" dirty="0" smtClean="0">
                <a:solidFill>
                  <a:srgbClr val="C00000"/>
                </a:solidFill>
              </a:rPr>
              <a:t>                                                  1 </a:t>
            </a:r>
            <a:r>
              <a:rPr lang="fr-FR" sz="2800" dirty="0">
                <a:solidFill>
                  <a:srgbClr val="C00000"/>
                </a:solidFill>
              </a:rPr>
              <a:t>couple</a:t>
            </a:r>
          </a:p>
          <a:p>
            <a:r>
              <a:rPr lang="fr-FR" sz="2800" dirty="0">
                <a:solidFill>
                  <a:srgbClr val="C00000"/>
                </a:solidFill>
              </a:rPr>
              <a:t>nids occupés </a:t>
            </a:r>
            <a:r>
              <a:rPr lang="fr-FR" sz="2800" dirty="0" smtClean="0">
                <a:solidFill>
                  <a:srgbClr val="C00000"/>
                </a:solidFill>
              </a:rPr>
              <a:t>                                                          1 </a:t>
            </a:r>
            <a:r>
              <a:rPr lang="fr-FR" sz="2800" dirty="0">
                <a:solidFill>
                  <a:srgbClr val="C00000"/>
                </a:solidFill>
              </a:rPr>
              <a:t>couple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buNone/>
            </a:pPr>
            <a:r>
              <a:rPr lang="fr-FR" sz="2800" b="1" dirty="0" smtClean="0">
                <a:solidFill>
                  <a:srgbClr val="FF0000"/>
                </a:solidFill>
              </a:rPr>
              <a:t>     Nombre de relevés</a:t>
            </a:r>
            <a:endParaRPr lang="fr-FR" sz="2800" b="1" dirty="0">
              <a:solidFill>
                <a:srgbClr val="FF0000"/>
              </a:solidFill>
            </a:endParaRPr>
          </a:p>
          <a:p>
            <a:r>
              <a:rPr lang="fr-FR" sz="2800" dirty="0"/>
              <a:t>Pour chaque milieu, une première série </a:t>
            </a:r>
            <a:r>
              <a:rPr lang="fr-FR" sz="2800" dirty="0" smtClean="0"/>
              <a:t>de dénombrements </a:t>
            </a:r>
            <a:r>
              <a:rPr lang="fr-FR" sz="2800" dirty="0"/>
              <a:t>sera effectuée en </a:t>
            </a:r>
            <a:r>
              <a:rPr lang="fr-FR" sz="2800" dirty="0">
                <a:solidFill>
                  <a:srgbClr val="C00000"/>
                </a:solidFill>
              </a:rPr>
              <a:t>début de saison </a:t>
            </a:r>
            <a:r>
              <a:rPr lang="fr-FR" sz="2800" dirty="0"/>
              <a:t>pour les </a:t>
            </a:r>
            <a:r>
              <a:rPr lang="fr-FR" sz="2800" dirty="0">
                <a:solidFill>
                  <a:srgbClr val="C00000"/>
                </a:solidFill>
              </a:rPr>
              <a:t>nicheurs précoces </a:t>
            </a:r>
            <a:r>
              <a:rPr lang="fr-FR" sz="2800" dirty="0"/>
              <a:t>et une </a:t>
            </a:r>
            <a:r>
              <a:rPr lang="fr-FR" sz="2800" dirty="0">
                <a:solidFill>
                  <a:srgbClr val="C00000"/>
                </a:solidFill>
              </a:rPr>
              <a:t>deuxième en fin de saison </a:t>
            </a:r>
            <a:r>
              <a:rPr lang="fr-FR" sz="2800" dirty="0" smtClean="0"/>
              <a:t>pour avoir </a:t>
            </a:r>
            <a:r>
              <a:rPr lang="fr-FR" sz="2800" dirty="0"/>
              <a:t>les </a:t>
            </a:r>
            <a:r>
              <a:rPr lang="fr-FR" sz="2800" dirty="0">
                <a:solidFill>
                  <a:srgbClr val="C00000"/>
                </a:solidFill>
              </a:rPr>
              <a:t>nicheurs tardifs</a:t>
            </a:r>
            <a:r>
              <a:rPr lang="fr-FR" sz="2800" dirty="0"/>
              <a:t>. </a:t>
            </a:r>
            <a:endParaRPr lang="fr-FR" sz="2800" dirty="0" smtClean="0"/>
          </a:p>
          <a:p>
            <a:r>
              <a:rPr lang="fr-FR" sz="2800" dirty="0" smtClean="0"/>
              <a:t>Il </a:t>
            </a:r>
            <a:r>
              <a:rPr lang="fr-FR" sz="2800" dirty="0"/>
              <a:t>est nécessaire de faire </a:t>
            </a:r>
            <a:r>
              <a:rPr lang="fr-FR" sz="2800" dirty="0">
                <a:solidFill>
                  <a:srgbClr val="C00000"/>
                </a:solidFill>
              </a:rPr>
              <a:t>plusieurs fois le même itinéraire </a:t>
            </a:r>
            <a:r>
              <a:rPr lang="fr-FR" sz="2800" dirty="0"/>
              <a:t>afin d’avoir un « </a:t>
            </a:r>
            <a:r>
              <a:rPr lang="fr-FR" sz="2800" dirty="0">
                <a:solidFill>
                  <a:srgbClr val="C00000"/>
                </a:solidFill>
              </a:rPr>
              <a:t>bon » dénombrement</a:t>
            </a:r>
            <a:r>
              <a:rPr lang="fr-FR" sz="2800" dirty="0"/>
              <a:t>, lors d’une matinée aux </a:t>
            </a:r>
            <a:r>
              <a:rPr lang="fr-FR" sz="2800" dirty="0" smtClean="0"/>
              <a:t>conditions météorologiques </a:t>
            </a:r>
            <a:r>
              <a:rPr lang="fr-FR" sz="2800" dirty="0"/>
              <a:t>favorables. </a:t>
            </a:r>
          </a:p>
          <a:p>
            <a:r>
              <a:rPr lang="fr-FR" sz="2800" b="1" dirty="0">
                <a:solidFill>
                  <a:srgbClr val="FF0000"/>
                </a:solidFill>
              </a:rPr>
              <a:t>CALCUL DE L'I.K.A.</a:t>
            </a:r>
          </a:p>
          <a:p>
            <a:r>
              <a:rPr lang="fr-FR" sz="2800" dirty="0"/>
              <a:t>En fin de saison, l’exploitation des données consiste, </a:t>
            </a:r>
            <a:r>
              <a:rPr lang="fr-FR" sz="2800" dirty="0">
                <a:solidFill>
                  <a:srgbClr val="C00000"/>
                </a:solidFill>
              </a:rPr>
              <a:t>pour chaque espèce, à diviser le nombre de couples obtenus par la longueur de l’itinéraire exprimée </a:t>
            </a:r>
            <a:r>
              <a:rPr lang="fr-FR" sz="2800" dirty="0" smtClean="0">
                <a:solidFill>
                  <a:srgbClr val="C00000"/>
                </a:solidFill>
              </a:rPr>
              <a:t>en kilomètre</a:t>
            </a:r>
            <a:r>
              <a:rPr lang="fr-FR" sz="2800" dirty="0" smtClean="0"/>
              <a:t>.</a:t>
            </a:r>
          </a:p>
          <a:p>
            <a:pPr>
              <a:buNone/>
            </a:pPr>
            <a:endParaRPr lang="fr-F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28670"/>
          </a:xfrm>
        </p:spPr>
        <p:txBody>
          <a:bodyPr>
            <a:normAutofit fontScale="90000"/>
          </a:bodyPr>
          <a:lstStyle/>
          <a:p>
            <a:r>
              <a:rPr lang="fr-FR" b="1" dirty="0" smtClean="0">
                <a:solidFill>
                  <a:srgbClr val="FF0000"/>
                </a:solidFill>
              </a:rPr>
              <a:t/>
            </a:r>
            <a:br>
              <a:rPr lang="fr-FR" b="1" dirty="0" smtClean="0">
                <a:solidFill>
                  <a:srgbClr val="FF0000"/>
                </a:solidFill>
              </a:rPr>
            </a:br>
            <a:r>
              <a:rPr lang="fr-FR" sz="3100" b="1" dirty="0" smtClean="0">
                <a:solidFill>
                  <a:srgbClr val="FF0000"/>
                </a:solidFill>
              </a:rPr>
              <a:t>Méthode des indices ponctuels d’abondance (I.P.A.)</a:t>
            </a:r>
            <a:br>
              <a:rPr lang="fr-FR" sz="3100" b="1" dirty="0" smtClean="0">
                <a:solidFill>
                  <a:srgbClr val="FF0000"/>
                </a:solidFill>
              </a:rPr>
            </a:br>
            <a:endParaRPr lang="fr-FR" sz="3100" dirty="0">
              <a:solidFill>
                <a:srgbClr val="FF0000"/>
              </a:solidFill>
            </a:endParaRPr>
          </a:p>
        </p:txBody>
      </p:sp>
      <p:sp>
        <p:nvSpPr>
          <p:cNvPr id="3" name="Espace réservé du contenu 2"/>
          <p:cNvSpPr>
            <a:spLocks noGrp="1"/>
          </p:cNvSpPr>
          <p:nvPr>
            <p:ph idx="1"/>
          </p:nvPr>
        </p:nvSpPr>
        <p:spPr>
          <a:xfrm>
            <a:off x="0" y="1000108"/>
            <a:ext cx="9144000" cy="5572164"/>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fr-FR" dirty="0" smtClean="0">
                <a:solidFill>
                  <a:schemeClr val="tx1"/>
                </a:solidFill>
              </a:rPr>
              <a:t>L’observateur note en un </a:t>
            </a:r>
            <a:r>
              <a:rPr lang="fr-FR" dirty="0" smtClean="0">
                <a:solidFill>
                  <a:srgbClr val="C00000"/>
                </a:solidFill>
              </a:rPr>
              <a:t>lieu précis (point d'écoute</a:t>
            </a:r>
            <a:r>
              <a:rPr lang="fr-FR" dirty="0" smtClean="0">
                <a:solidFill>
                  <a:schemeClr val="tx1"/>
                </a:solidFill>
              </a:rPr>
              <a:t>) durant un temps de </a:t>
            </a:r>
            <a:r>
              <a:rPr lang="fr-FR" dirty="0" smtClean="0">
                <a:solidFill>
                  <a:srgbClr val="C00000"/>
                </a:solidFill>
              </a:rPr>
              <a:t>20 mn </a:t>
            </a:r>
            <a:r>
              <a:rPr lang="fr-FR" dirty="0" smtClean="0">
                <a:solidFill>
                  <a:schemeClr val="tx1"/>
                </a:solidFill>
              </a:rPr>
              <a:t>toutes les </a:t>
            </a:r>
            <a:r>
              <a:rPr lang="fr-FR" dirty="0" smtClean="0">
                <a:solidFill>
                  <a:srgbClr val="C00000"/>
                </a:solidFill>
              </a:rPr>
              <a:t>espèces contactées</a:t>
            </a:r>
            <a:r>
              <a:rPr lang="fr-FR" dirty="0" smtClean="0">
                <a:solidFill>
                  <a:schemeClr val="tx1"/>
                </a:solidFill>
              </a:rPr>
              <a:t>, quelle que soit la distance de détection des espèces, en tenant compte du </a:t>
            </a:r>
            <a:r>
              <a:rPr lang="fr-FR" dirty="0" smtClean="0">
                <a:solidFill>
                  <a:srgbClr val="C00000"/>
                </a:solidFill>
              </a:rPr>
              <a:t>nombre d’individus contactés par espèce.</a:t>
            </a:r>
          </a:p>
          <a:p>
            <a:endParaRPr lang="fr-FR" dirty="0" smtClean="0">
              <a:solidFill>
                <a:schemeClr val="tx1"/>
              </a:solidFill>
            </a:endParaRPr>
          </a:p>
          <a:p>
            <a:r>
              <a:rPr lang="fr-FR" dirty="0" smtClean="0">
                <a:solidFill>
                  <a:schemeClr val="tx1"/>
                </a:solidFill>
              </a:rPr>
              <a:t> Les points d'écoute sont </a:t>
            </a:r>
            <a:r>
              <a:rPr lang="fr-FR" dirty="0" smtClean="0">
                <a:solidFill>
                  <a:srgbClr val="C00000"/>
                </a:solidFill>
              </a:rPr>
              <a:t>disposés dans l’espace étudié </a:t>
            </a:r>
            <a:r>
              <a:rPr lang="fr-FR" dirty="0" smtClean="0">
                <a:solidFill>
                  <a:schemeClr val="tx1"/>
                </a:solidFill>
              </a:rPr>
              <a:t>de telle manière à ce que les surfaces échantillonnées ne se superposent pas. </a:t>
            </a:r>
          </a:p>
          <a:p>
            <a:endParaRPr lang="fr-FR" dirty="0" smtClean="0">
              <a:solidFill>
                <a:schemeClr val="tx1"/>
              </a:solidFill>
            </a:endParaRPr>
          </a:p>
          <a:p>
            <a:r>
              <a:rPr lang="fr-FR" dirty="0" smtClean="0">
                <a:solidFill>
                  <a:schemeClr val="tx1"/>
                </a:solidFill>
              </a:rPr>
              <a:t>La </a:t>
            </a:r>
            <a:r>
              <a:rPr lang="fr-FR" dirty="0" smtClean="0">
                <a:solidFill>
                  <a:srgbClr val="C00000"/>
                </a:solidFill>
              </a:rPr>
              <a:t>longueur du rayon d’observation </a:t>
            </a:r>
            <a:r>
              <a:rPr lang="fr-FR" dirty="0" smtClean="0">
                <a:solidFill>
                  <a:schemeClr val="tx1"/>
                </a:solidFill>
              </a:rPr>
              <a:t>va dépendre de la distance de détectabilité du </a:t>
            </a:r>
            <a:r>
              <a:rPr lang="fr-FR" dirty="0" smtClean="0">
                <a:solidFill>
                  <a:srgbClr val="C00000"/>
                </a:solidFill>
              </a:rPr>
              <a:t>chant des espèces étudiées</a:t>
            </a:r>
            <a:r>
              <a:rPr lang="fr-FR" dirty="0" smtClean="0">
                <a:solidFill>
                  <a:schemeClr val="tx1"/>
                </a:solidFill>
              </a:rPr>
              <a:t>.</a:t>
            </a:r>
          </a:p>
          <a:p>
            <a:r>
              <a:rPr lang="fr-FR" dirty="0" smtClean="0">
                <a:solidFill>
                  <a:schemeClr val="tx1"/>
                </a:solidFill>
              </a:rPr>
              <a:t> Pour les passereaux, on estime entre </a:t>
            </a:r>
            <a:r>
              <a:rPr lang="fr-FR" dirty="0" smtClean="0">
                <a:solidFill>
                  <a:srgbClr val="C00000"/>
                </a:solidFill>
              </a:rPr>
              <a:t>300 et 400 mètres</a:t>
            </a:r>
            <a:r>
              <a:rPr lang="fr-FR" dirty="0" smtClean="0">
                <a:solidFill>
                  <a:schemeClr val="tx1"/>
                </a:solidFill>
              </a:rPr>
              <a:t> la distance minimale à respecter entre deux stations.</a:t>
            </a: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pPr>
              <a:buNone/>
            </a:pPr>
            <a:r>
              <a:rPr lang="fr-FR" b="1" dirty="0" smtClean="0">
                <a:solidFill>
                  <a:srgbClr val="FF0000"/>
                </a:solidFill>
              </a:rPr>
              <a:t>     Méthode des échantillonnages fréquentiels</a:t>
            </a:r>
          </a:p>
          <a:p>
            <a:pPr>
              <a:buNone/>
            </a:pPr>
            <a:r>
              <a:rPr lang="fr-FR" b="1" dirty="0" smtClean="0">
                <a:solidFill>
                  <a:srgbClr val="FF0000"/>
                </a:solidFill>
              </a:rPr>
              <a:t>                     progressifs (</a:t>
            </a:r>
            <a:r>
              <a:rPr lang="fr-FR" b="1" dirty="0">
                <a:solidFill>
                  <a:srgbClr val="FF0000"/>
                </a:solidFill>
              </a:rPr>
              <a:t>E.F.P.)</a:t>
            </a:r>
          </a:p>
          <a:p>
            <a:r>
              <a:rPr lang="fr-FR" b="1" dirty="0"/>
              <a:t>La méthode des E.F.P. est similaire à celle des I.P.A. dans la mesure où elle est axée sur un point d’écoute d’une durée de 20 mn, mais les espèces contactées </a:t>
            </a:r>
            <a:r>
              <a:rPr lang="fr-FR" b="1" dirty="0" smtClean="0"/>
              <a:t>ne seront </a:t>
            </a:r>
            <a:r>
              <a:rPr lang="fr-FR" b="1" dirty="0"/>
              <a:t>notées </a:t>
            </a:r>
            <a:r>
              <a:rPr lang="fr-FR" b="1" dirty="0" smtClean="0"/>
              <a:t>qu’en </a:t>
            </a:r>
            <a:r>
              <a:rPr lang="fr-FR" b="1" dirty="0" smtClean="0">
                <a:solidFill>
                  <a:srgbClr val="C00000"/>
                </a:solidFill>
              </a:rPr>
              <a:t>absence/présence</a:t>
            </a:r>
            <a:r>
              <a:rPr lang="fr-FR" b="1" dirty="0" smtClean="0"/>
              <a:t> </a:t>
            </a:r>
            <a:r>
              <a:rPr lang="fr-FR" b="1" dirty="0"/>
              <a:t>et </a:t>
            </a:r>
            <a:r>
              <a:rPr lang="fr-FR" b="1" dirty="0">
                <a:solidFill>
                  <a:srgbClr val="C00000"/>
                </a:solidFill>
              </a:rPr>
              <a:t>non en abondance </a:t>
            </a:r>
            <a:r>
              <a:rPr lang="fr-FR" b="1" dirty="0"/>
              <a:t>et chaque station fera l’objet d’un </a:t>
            </a:r>
            <a:r>
              <a:rPr lang="fr-FR" b="1" dirty="0">
                <a:solidFill>
                  <a:srgbClr val="C00000"/>
                </a:solidFill>
              </a:rPr>
              <a:t>seul passage </a:t>
            </a:r>
            <a:r>
              <a:rPr lang="fr-FR" b="1" dirty="0"/>
              <a:t>au lieu de deux pour les I.P.A</a:t>
            </a:r>
            <a:r>
              <a:rPr lang="fr-FR" b="1" dirty="0" smtClean="0"/>
              <a:t>.</a:t>
            </a:r>
          </a:p>
          <a:p>
            <a:pPr>
              <a:buNone/>
            </a:pPr>
            <a:endParaRPr lang="fr-FR" b="1" dirty="0" smtClean="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fr-FR" sz="3200" b="1" dirty="0" smtClean="0">
                <a:solidFill>
                  <a:srgbClr val="FF0000"/>
                </a:solidFill>
              </a:rPr>
              <a:t>Méthodes d’échantillonnage des Reptiles et Amphibiens</a:t>
            </a:r>
            <a:endParaRPr lang="fr-FR" sz="3200" b="1" dirty="0">
              <a:solidFill>
                <a:srgbClr val="FF0000"/>
              </a:solidFill>
            </a:endParaRPr>
          </a:p>
        </p:txBody>
      </p:sp>
      <p:sp>
        <p:nvSpPr>
          <p:cNvPr id="3" name="Sous-titre 2"/>
          <p:cNvSpPr>
            <a:spLocks noGrp="1"/>
          </p:cNvSpPr>
          <p:nvPr>
            <p:ph type="subTitle" idx="1"/>
          </p:nvPr>
        </p:nvSpPr>
        <p:spPr>
          <a:xfrm>
            <a:off x="0" y="928670"/>
            <a:ext cx="9144000" cy="5715016"/>
          </a:xfrm>
        </p:spPr>
        <p:style>
          <a:lnRef idx="2">
            <a:schemeClr val="dk1"/>
          </a:lnRef>
          <a:fillRef idx="1">
            <a:schemeClr val="lt1"/>
          </a:fillRef>
          <a:effectRef idx="0">
            <a:schemeClr val="dk1"/>
          </a:effectRef>
          <a:fontRef idx="minor">
            <a:schemeClr val="dk1"/>
          </a:fontRef>
        </p:style>
        <p:txBody>
          <a:bodyPr>
            <a:normAutofit/>
          </a:bodyPr>
          <a:lstStyle/>
          <a:p>
            <a:pPr algn="l"/>
            <a:r>
              <a:rPr lang="fr-FR" sz="2400" b="1" dirty="0" smtClean="0">
                <a:solidFill>
                  <a:schemeClr val="tx1"/>
                </a:solidFill>
                <a:latin typeface="Times New Roman" pitchFamily="18" charset="0"/>
                <a:cs typeface="Times New Roman" pitchFamily="18" charset="0"/>
              </a:rPr>
              <a:t>- Prospection à vue.</a:t>
            </a:r>
          </a:p>
          <a:p>
            <a:pPr algn="l">
              <a:buFontTx/>
              <a:buChar char="-"/>
            </a:pPr>
            <a:r>
              <a:rPr lang="fr-FR" sz="2400" b="1" dirty="0" smtClean="0">
                <a:solidFill>
                  <a:schemeClr val="tx1"/>
                </a:solidFill>
                <a:latin typeface="Times New Roman" pitchFamily="18" charset="0"/>
                <a:cs typeface="Times New Roman" pitchFamily="18" charset="0"/>
              </a:rPr>
              <a:t>Inspection de caches artificielles.</a:t>
            </a:r>
          </a:p>
          <a:p>
            <a:pPr algn="l"/>
            <a:r>
              <a:rPr lang="fr-FR" sz="2400" b="1" dirty="0" smtClean="0">
                <a:solidFill>
                  <a:schemeClr val="tx1"/>
                </a:solidFill>
                <a:latin typeface="Times New Roman" pitchFamily="18" charset="0"/>
                <a:cs typeface="Times New Roman" pitchFamily="18" charset="0"/>
              </a:rPr>
              <a:t> </a:t>
            </a:r>
            <a:r>
              <a:rPr lang="fr-FR" sz="2400" b="1" dirty="0" smtClean="0">
                <a:solidFill>
                  <a:schemeClr val="tx1"/>
                </a:solidFill>
              </a:rPr>
              <a:t>Période :</a:t>
            </a:r>
          </a:p>
          <a:p>
            <a:pPr algn="l"/>
            <a:r>
              <a:rPr lang="fr-FR" sz="2400" dirty="0" smtClean="0">
                <a:solidFill>
                  <a:schemeClr val="tx1"/>
                </a:solidFill>
              </a:rPr>
              <a:t>Le suivi se déroule au printemps entre avril et juin.</a:t>
            </a:r>
          </a:p>
          <a:p>
            <a:pPr algn="l"/>
            <a:r>
              <a:rPr lang="fr-FR" sz="2400" dirty="0" smtClean="0">
                <a:solidFill>
                  <a:schemeClr val="tx1"/>
                </a:solidFill>
              </a:rPr>
              <a:t>6 relevés sont réalisés, à raison d'un passage environ tous les 15 jours.</a:t>
            </a:r>
          </a:p>
          <a:p>
            <a:pPr algn="l"/>
            <a:r>
              <a:rPr lang="fr-FR" sz="2400" dirty="0" smtClean="0">
                <a:solidFill>
                  <a:schemeClr val="tx1"/>
                </a:solidFill>
              </a:rPr>
              <a:t>Ils sont effectués en fin de matinée. Il faut environ 1 h pour prospecter chaque habitat.</a:t>
            </a:r>
          </a:p>
          <a:p>
            <a:pPr algn="l"/>
            <a:r>
              <a:rPr lang="fr-FR" sz="2400" dirty="0" smtClean="0">
                <a:solidFill>
                  <a:schemeClr val="tx1"/>
                </a:solidFill>
              </a:rPr>
              <a:t>Les journées froides, pluvieuses ou de grand vent seront évitées. Une météo variable ou nuageuse sera préférée à une journée chaude et ensoleillée.</a:t>
            </a:r>
            <a:endParaRPr lang="fr-FR" sz="2400" b="1" dirty="0" smtClean="0">
              <a:solidFill>
                <a:schemeClr val="tx1"/>
              </a:solidFill>
              <a:latin typeface="Times New Roman" pitchFamily="18" charset="0"/>
              <a:cs typeface="Times New Roman" pitchFamily="18" charset="0"/>
            </a:endParaRPr>
          </a:p>
          <a:p>
            <a:pPr algn="l"/>
            <a:endParaRPr lang="fr-FR" sz="2400"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785793"/>
          </a:xfrm>
        </p:spPr>
        <p:style>
          <a:lnRef idx="1">
            <a:schemeClr val="accent3"/>
          </a:lnRef>
          <a:fillRef idx="2">
            <a:schemeClr val="accent3"/>
          </a:fillRef>
          <a:effectRef idx="1">
            <a:schemeClr val="accent3"/>
          </a:effectRef>
          <a:fontRef idx="minor">
            <a:schemeClr val="dk1"/>
          </a:fontRef>
        </p:style>
        <p:txBody>
          <a:bodyPr>
            <a:normAutofit/>
          </a:bodyPr>
          <a:lstStyle/>
          <a:p>
            <a:r>
              <a:rPr lang="fr-FR" sz="3200" b="1" dirty="0" smtClean="0">
                <a:solidFill>
                  <a:srgbClr val="FF0000"/>
                </a:solidFill>
              </a:rPr>
              <a:t>Méthodes de piégeage des petits mammifères</a:t>
            </a:r>
            <a:endParaRPr lang="fr-FR" sz="3200" b="1" dirty="0">
              <a:solidFill>
                <a:srgbClr val="FF0000"/>
              </a:solidFill>
            </a:endParaRPr>
          </a:p>
        </p:txBody>
      </p:sp>
      <p:sp>
        <p:nvSpPr>
          <p:cNvPr id="3" name="Sous-titre 2"/>
          <p:cNvSpPr>
            <a:spLocks noGrp="1"/>
          </p:cNvSpPr>
          <p:nvPr>
            <p:ph type="subTitle" idx="1"/>
          </p:nvPr>
        </p:nvSpPr>
        <p:spPr>
          <a:xfrm>
            <a:off x="0" y="928670"/>
            <a:ext cx="9144000" cy="5715016"/>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lgn="l"/>
            <a:endParaRPr lang="fr-FR" sz="5100" b="1" dirty="0" smtClean="0">
              <a:solidFill>
                <a:srgbClr val="FF0000"/>
              </a:solidFill>
              <a:latin typeface="Times New Roman" pitchFamily="18" charset="0"/>
              <a:cs typeface="Times New Roman" pitchFamily="18" charset="0"/>
            </a:endParaRPr>
          </a:p>
          <a:p>
            <a:pPr algn="l"/>
            <a:r>
              <a:rPr lang="fr-FR" sz="5100" b="1" dirty="0" smtClean="0">
                <a:solidFill>
                  <a:srgbClr val="FF0000"/>
                </a:solidFill>
                <a:cs typeface="Times New Roman" pitchFamily="18" charset="0"/>
              </a:rPr>
              <a:t>Objectif</a:t>
            </a:r>
            <a:r>
              <a:rPr lang="fr-FR" sz="5100" b="1" dirty="0" smtClean="0">
                <a:solidFill>
                  <a:schemeClr val="tx1"/>
                </a:solidFill>
                <a:cs typeface="Times New Roman" pitchFamily="18" charset="0"/>
              </a:rPr>
              <a:t>:  Evaluer les densités  et la dynamique de certains populations.</a:t>
            </a:r>
          </a:p>
          <a:p>
            <a:pPr algn="l">
              <a:buFontTx/>
              <a:buChar char="-"/>
            </a:pPr>
            <a:endParaRPr lang="fr-FR" sz="5100" b="1" dirty="0" smtClean="0">
              <a:cs typeface="Times New Roman" pitchFamily="18" charset="0"/>
            </a:endParaRPr>
          </a:p>
          <a:p>
            <a:pPr algn="l">
              <a:buFontTx/>
              <a:buChar char="-"/>
            </a:pPr>
            <a:r>
              <a:rPr lang="fr-FR" sz="5100" b="1" dirty="0" smtClean="0">
                <a:solidFill>
                  <a:schemeClr val="tx1"/>
                </a:solidFill>
                <a:cs typeface="Times New Roman" pitchFamily="18" charset="0"/>
              </a:rPr>
              <a:t>Les pièges utilisés sont: - Pièges à seaux de 20 L.  Pièges à ressort.  Pièges Sherman.</a:t>
            </a:r>
          </a:p>
          <a:p>
            <a:pPr algn="l"/>
            <a:r>
              <a:rPr lang="fr-FR" sz="5100" b="1" dirty="0" smtClean="0">
                <a:solidFill>
                  <a:srgbClr val="FF0000"/>
                </a:solidFill>
                <a:cs typeface="Times New Roman" pitchFamily="18" charset="0"/>
              </a:rPr>
              <a:t>Méthode.</a:t>
            </a:r>
          </a:p>
          <a:p>
            <a:pPr algn="l">
              <a:buFontTx/>
              <a:buChar char="-"/>
            </a:pPr>
            <a:r>
              <a:rPr lang="fr-FR" sz="5100" b="1" dirty="0" smtClean="0">
                <a:solidFill>
                  <a:srgbClr val="FF0000"/>
                </a:solidFill>
                <a:cs typeface="Times New Roman" pitchFamily="18" charset="0"/>
              </a:rPr>
              <a:t>Pour les petits mammifères: </a:t>
            </a:r>
            <a:r>
              <a:rPr lang="fr-FR" sz="5100" b="1" dirty="0" smtClean="0">
                <a:solidFill>
                  <a:schemeClr val="tx1"/>
                </a:solidFill>
                <a:cs typeface="Times New Roman" pitchFamily="18" charset="0"/>
              </a:rPr>
              <a:t>le réseau de pièges à seaux se présentait ainsi; trois lignes comptait</a:t>
            </a:r>
          </a:p>
          <a:p>
            <a:pPr algn="l"/>
            <a:r>
              <a:rPr lang="fr-FR" sz="5100" b="1" dirty="0" smtClean="0">
                <a:solidFill>
                  <a:schemeClr val="tx1"/>
                </a:solidFill>
                <a:cs typeface="Times New Roman" pitchFamily="18" charset="0"/>
              </a:rPr>
              <a:t>11 seaux de 20 L enfoncés jusqu’ au niveau du sol et installés à 10 m l’un de l’autre, Chaque ligne a été installée</a:t>
            </a:r>
          </a:p>
          <a:p>
            <a:pPr algn="l"/>
            <a:r>
              <a:rPr lang="fr-FR" sz="5100" b="1" dirty="0" smtClean="0">
                <a:solidFill>
                  <a:schemeClr val="tx1"/>
                </a:solidFill>
                <a:cs typeface="Times New Roman" pitchFamily="18" charset="0"/>
              </a:rPr>
              <a:t>pour une durée de 7 nuits et vérifiée quotidiennement</a:t>
            </a:r>
            <a:r>
              <a:rPr lang="fr-FR" sz="5100" b="1" dirty="0" smtClean="0">
                <a:solidFill>
                  <a:schemeClr val="tx1"/>
                </a:solidFill>
                <a:latin typeface="Times New Roman" pitchFamily="18" charset="0"/>
                <a:cs typeface="Times New Roman" pitchFamily="18" charset="0"/>
              </a:rPr>
              <a:t>.</a:t>
            </a:r>
          </a:p>
          <a:p>
            <a:pPr algn="l"/>
            <a:endParaRPr lang="fr-FR" sz="5100"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fr-FR" sz="3200" dirty="0" smtClean="0">
                <a:solidFill>
                  <a:srgbClr val="FF0000"/>
                </a:solidFill>
              </a:rPr>
              <a:t>Différents types de pièges utilisés pour la capture des micromammifères </a:t>
            </a:r>
            <a:endParaRPr lang="fr-FR" sz="3200" dirty="0">
              <a:solidFill>
                <a:srgbClr val="FF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000100" y="1500174"/>
            <a:ext cx="3286148" cy="22145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000628" y="1785926"/>
            <a:ext cx="3048008" cy="1905000"/>
          </a:xfrm>
          <a:prstGeom prst="rect">
            <a:avLst/>
          </a:prstGeom>
          <a:noFill/>
          <a:ln w="9525">
            <a:noFill/>
            <a:miter lim="800000"/>
            <a:headEnd/>
            <a:tailEnd/>
          </a:ln>
          <a:effectLst/>
        </p:spPr>
      </p:pic>
      <p:sp>
        <p:nvSpPr>
          <p:cNvPr id="7" name="Rectangle 6"/>
          <p:cNvSpPr/>
          <p:nvPr/>
        </p:nvSpPr>
        <p:spPr>
          <a:xfrm>
            <a:off x="928662" y="4357694"/>
            <a:ext cx="293612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dirty="0" err="1" smtClean="0"/>
              <a:t>Piège</a:t>
            </a:r>
            <a:r>
              <a:rPr lang="en-US" b="1" dirty="0" smtClean="0"/>
              <a:t> Sherman (9” x 3” x 3”) </a:t>
            </a:r>
            <a:endParaRPr lang="fr-FR" b="1" dirty="0"/>
          </a:p>
        </p:txBody>
      </p:sp>
      <p:sp>
        <p:nvSpPr>
          <p:cNvPr id="8" name="Rectangle 7"/>
          <p:cNvSpPr/>
          <p:nvPr/>
        </p:nvSpPr>
        <p:spPr>
          <a:xfrm>
            <a:off x="4929190" y="4071942"/>
            <a:ext cx="354475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b="1" dirty="0" smtClean="0"/>
              <a:t>Trappe </a:t>
            </a:r>
            <a:r>
              <a:rPr lang="fr-FR" b="1" i="1" dirty="0" err="1" smtClean="0"/>
              <a:t>Museum</a:t>
            </a:r>
            <a:r>
              <a:rPr lang="fr-FR" b="1" i="1" dirty="0" smtClean="0"/>
              <a:t> </a:t>
            </a:r>
            <a:r>
              <a:rPr lang="fr-FR" b="1" i="1" dirty="0" err="1" smtClean="0"/>
              <a:t>special</a:t>
            </a:r>
            <a:r>
              <a:rPr lang="fr-FR" b="1" i="1" dirty="0" smtClean="0"/>
              <a:t> 5 ½” x 3 ½” </a:t>
            </a:r>
            <a:endParaRPr lang="fr-FR"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r>
              <a:rPr lang="fr-FR" sz="2400" b="1" dirty="0" smtClean="0">
                <a:solidFill>
                  <a:srgbClr val="FF0000"/>
                </a:solidFill>
              </a:rPr>
              <a:t>Relevé d’empreintes</a:t>
            </a:r>
            <a:endParaRPr lang="fr-FR" sz="2400" dirty="0" smtClean="0">
              <a:solidFill>
                <a:srgbClr val="FF0000"/>
              </a:solidFill>
            </a:endParaRPr>
          </a:p>
          <a:p>
            <a:pPr algn="just"/>
            <a:r>
              <a:rPr lang="fr-FR" sz="2400" dirty="0" smtClean="0"/>
              <a:t>Le relevé d’empreintes, constitue une méthode particulièrement indiquée pour noter la </a:t>
            </a:r>
            <a:r>
              <a:rPr lang="fr-FR" sz="2400" dirty="0" smtClean="0">
                <a:solidFill>
                  <a:srgbClr val="FF0000"/>
                </a:solidFill>
              </a:rPr>
              <a:t>présence des animaux grâce aux traces laissées </a:t>
            </a:r>
            <a:r>
              <a:rPr lang="fr-FR" sz="2400" dirty="0" smtClean="0"/>
              <a:t>sur le </a:t>
            </a:r>
            <a:r>
              <a:rPr lang="fr-FR" sz="2400" dirty="0" smtClean="0">
                <a:solidFill>
                  <a:srgbClr val="FF0000"/>
                </a:solidFill>
              </a:rPr>
              <a:t>sol meuble</a:t>
            </a:r>
            <a:r>
              <a:rPr lang="fr-FR" sz="2400" dirty="0" smtClean="0"/>
              <a:t>, comme le </a:t>
            </a:r>
            <a:r>
              <a:rPr lang="fr-FR" sz="2400" dirty="0" smtClean="0">
                <a:solidFill>
                  <a:srgbClr val="FF0000"/>
                </a:solidFill>
              </a:rPr>
              <a:t>sable</a:t>
            </a:r>
            <a:r>
              <a:rPr lang="fr-FR" sz="2400" dirty="0" smtClean="0"/>
              <a:t>. Cette méthode permet, parfois à un connaisseur de </a:t>
            </a:r>
            <a:r>
              <a:rPr lang="fr-FR" sz="2400" dirty="0" smtClean="0">
                <a:solidFill>
                  <a:srgbClr val="FF0000"/>
                </a:solidFill>
              </a:rPr>
              <a:t>différencier les espèces.</a:t>
            </a:r>
          </a:p>
          <a:p>
            <a:endParaRPr lang="fr-FR" sz="2400" dirty="0" smtClean="0"/>
          </a:p>
          <a:p>
            <a:r>
              <a:rPr lang="fr-FR" sz="2400" b="1" dirty="0" smtClean="0">
                <a:solidFill>
                  <a:srgbClr val="FF0000"/>
                </a:solidFill>
              </a:rPr>
              <a:t>Méthode d'étude des pelotes de rejections</a:t>
            </a:r>
            <a:endParaRPr lang="fr-FR" sz="2400" dirty="0" smtClean="0">
              <a:solidFill>
                <a:srgbClr val="FF0000"/>
              </a:solidFill>
            </a:endParaRPr>
          </a:p>
          <a:p>
            <a:pPr algn="just"/>
            <a:r>
              <a:rPr lang="fr-FR" sz="2400" dirty="0" smtClean="0"/>
              <a:t>Cette méthode consiste à faire ressortir de la </a:t>
            </a:r>
            <a:r>
              <a:rPr lang="fr-FR" sz="2400" dirty="0" smtClean="0">
                <a:solidFill>
                  <a:srgbClr val="FF0000"/>
                </a:solidFill>
              </a:rPr>
              <a:t>pelote les pièces </a:t>
            </a:r>
            <a:r>
              <a:rPr lang="fr-FR" sz="2400" dirty="0" smtClean="0"/>
              <a:t>les plus importantes, contenant la plus grande masse d'information, nécessaire pour </a:t>
            </a:r>
            <a:r>
              <a:rPr lang="fr-FR" sz="2400" dirty="0" smtClean="0">
                <a:solidFill>
                  <a:srgbClr val="FF0000"/>
                </a:solidFill>
              </a:rPr>
              <a:t>l'identification des proies</a:t>
            </a:r>
            <a:r>
              <a:rPr lang="fr-FR" sz="2400" dirty="0" smtClean="0"/>
              <a:t>, comme les os pour les rongeurs-proies. </a:t>
            </a:r>
          </a:p>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28670"/>
          </a:xfrm>
        </p:spPr>
        <p:style>
          <a:lnRef idx="1">
            <a:schemeClr val="accent3"/>
          </a:lnRef>
          <a:fillRef idx="2">
            <a:schemeClr val="accent3"/>
          </a:fillRef>
          <a:effectRef idx="1">
            <a:schemeClr val="accent3"/>
          </a:effectRef>
          <a:fontRef idx="minor">
            <a:schemeClr val="dk1"/>
          </a:fontRef>
        </p:style>
        <p:txBody>
          <a:bodyPr>
            <a:normAutofit/>
          </a:bodyPr>
          <a:lstStyle/>
          <a:p>
            <a:r>
              <a:rPr lang="fr-FR" sz="2400" b="1" dirty="0" smtClean="0">
                <a:solidFill>
                  <a:srgbClr val="FF0000"/>
                </a:solidFill>
              </a:rPr>
              <a:t>Méthode de capture – marquage – recapture (M. de Peterson)</a:t>
            </a:r>
            <a:endParaRPr lang="fr-FR" sz="2400" b="1" dirty="0">
              <a:solidFill>
                <a:srgbClr val="FF0000"/>
              </a:solidFill>
            </a:endParaRPr>
          </a:p>
        </p:txBody>
      </p:sp>
      <p:sp>
        <p:nvSpPr>
          <p:cNvPr id="3" name="Espace réservé du contenu 2"/>
          <p:cNvSpPr>
            <a:spLocks noGrp="1"/>
          </p:cNvSpPr>
          <p:nvPr>
            <p:ph idx="1"/>
          </p:nvPr>
        </p:nvSpPr>
        <p:spPr>
          <a:xfrm>
            <a:off x="0" y="785794"/>
            <a:ext cx="9144000" cy="6072206"/>
          </a:xfrm>
        </p:spPr>
        <p:style>
          <a:lnRef idx="2">
            <a:schemeClr val="accent1"/>
          </a:lnRef>
          <a:fillRef idx="1">
            <a:schemeClr val="lt1"/>
          </a:fillRef>
          <a:effectRef idx="0">
            <a:schemeClr val="accent1"/>
          </a:effectRef>
          <a:fontRef idx="minor">
            <a:schemeClr val="dk1"/>
          </a:fontRef>
        </p:style>
        <p:txBody>
          <a:bodyPr>
            <a:normAutofit/>
          </a:bodyPr>
          <a:lstStyle/>
          <a:p>
            <a:r>
              <a:rPr lang="fr-FR" sz="2400" b="1" dirty="0" smtClean="0">
                <a:solidFill>
                  <a:schemeClr val="tx1"/>
                </a:solidFill>
              </a:rPr>
              <a:t>Estimation de l’</a:t>
            </a:r>
            <a:r>
              <a:rPr lang="fr-FR" sz="2400" b="1" dirty="0" smtClean="0">
                <a:solidFill>
                  <a:srgbClr val="FF0000"/>
                </a:solidFill>
              </a:rPr>
              <a:t>abondance</a:t>
            </a:r>
            <a:r>
              <a:rPr lang="fr-FR" sz="2400" b="1" dirty="0" smtClean="0">
                <a:solidFill>
                  <a:schemeClr val="tx1"/>
                </a:solidFill>
              </a:rPr>
              <a:t>, estimation </a:t>
            </a:r>
            <a:r>
              <a:rPr lang="fr-FR" sz="2400" b="1" dirty="0" smtClean="0">
                <a:solidFill>
                  <a:srgbClr val="FF0000"/>
                </a:solidFill>
              </a:rPr>
              <a:t>rapide et nécessite 2 Science</a:t>
            </a:r>
            <a:r>
              <a:rPr lang="fr-FR" sz="2400" b="1" dirty="0" smtClean="0">
                <a:solidFill>
                  <a:schemeClr val="tx1"/>
                </a:solidFill>
              </a:rPr>
              <a:t> de capture très rapprochés (pas plus de quelques jours)</a:t>
            </a:r>
          </a:p>
          <a:p>
            <a:r>
              <a:rPr lang="fr-FR" sz="2400" b="1" dirty="0" smtClean="0">
                <a:solidFill>
                  <a:schemeClr val="tx1"/>
                </a:solidFill>
              </a:rPr>
              <a:t>Technique s’applique aux </a:t>
            </a:r>
            <a:r>
              <a:rPr lang="fr-FR" sz="2400" b="1" dirty="0" smtClean="0">
                <a:solidFill>
                  <a:srgbClr val="FF0000"/>
                </a:solidFill>
              </a:rPr>
              <a:t>animaux mobiles </a:t>
            </a:r>
            <a:r>
              <a:rPr lang="fr-FR" sz="2400" b="1" dirty="0" smtClean="0">
                <a:solidFill>
                  <a:schemeClr val="tx1"/>
                </a:solidFill>
              </a:rPr>
              <a:t>et repose sur trois suppositions de base.</a:t>
            </a:r>
          </a:p>
          <a:p>
            <a:pPr>
              <a:buNone/>
            </a:pPr>
            <a:r>
              <a:rPr lang="fr-FR" sz="2400" b="1" dirty="0" smtClean="0">
                <a:solidFill>
                  <a:schemeClr val="tx1"/>
                </a:solidFill>
              </a:rPr>
              <a:t>1 – les animaux </a:t>
            </a:r>
            <a:r>
              <a:rPr lang="fr-FR" sz="2400" b="1" dirty="0" smtClean="0">
                <a:solidFill>
                  <a:srgbClr val="FF0000"/>
                </a:solidFill>
              </a:rPr>
              <a:t>marqués et non marqués</a:t>
            </a:r>
            <a:r>
              <a:rPr lang="fr-FR" sz="2400" b="1" dirty="0" smtClean="0">
                <a:solidFill>
                  <a:schemeClr val="tx1"/>
                </a:solidFill>
              </a:rPr>
              <a:t> sont capturés de façon aléatoire.</a:t>
            </a:r>
          </a:p>
          <a:p>
            <a:pPr>
              <a:buNone/>
            </a:pPr>
            <a:r>
              <a:rPr lang="fr-FR" sz="2400" b="1" dirty="0" smtClean="0">
                <a:solidFill>
                  <a:schemeClr val="tx1"/>
                </a:solidFill>
              </a:rPr>
              <a:t>2 – les animaux marqués et non marqués ont le même taux de mortalité.</a:t>
            </a:r>
          </a:p>
          <a:p>
            <a:pPr>
              <a:buNone/>
            </a:pPr>
            <a:r>
              <a:rPr lang="fr-FR" sz="2400" b="1" dirty="0" smtClean="0">
                <a:solidFill>
                  <a:schemeClr val="tx1"/>
                </a:solidFill>
              </a:rPr>
              <a:t>3 – les marqués ne sont pas perdues. </a:t>
            </a:r>
          </a:p>
          <a:p>
            <a:pPr>
              <a:buNone/>
            </a:pPr>
            <a:r>
              <a:rPr lang="fr-FR" sz="2400" b="1" dirty="0" smtClean="0">
                <a:solidFill>
                  <a:srgbClr val="FF0000"/>
                </a:solidFill>
              </a:rPr>
              <a:t>      N = M.C / R (loi de Peterson).</a:t>
            </a:r>
          </a:p>
          <a:p>
            <a:r>
              <a:rPr lang="fr-FR" sz="2400" b="1" dirty="0" smtClean="0">
                <a:solidFill>
                  <a:srgbClr val="FF0000"/>
                </a:solidFill>
              </a:rPr>
              <a:t>N</a:t>
            </a:r>
            <a:r>
              <a:rPr lang="fr-FR" sz="2400" b="1" dirty="0" smtClean="0">
                <a:solidFill>
                  <a:schemeClr val="tx1"/>
                </a:solidFill>
              </a:rPr>
              <a:t>: taille de la population au moment du marquage.</a:t>
            </a:r>
          </a:p>
          <a:p>
            <a:r>
              <a:rPr lang="fr-FR" sz="2400" b="1" dirty="0" smtClean="0">
                <a:solidFill>
                  <a:srgbClr val="FF0000"/>
                </a:solidFill>
              </a:rPr>
              <a:t>M</a:t>
            </a:r>
            <a:r>
              <a:rPr lang="fr-FR" sz="2400" b="1" dirty="0" smtClean="0">
                <a:solidFill>
                  <a:schemeClr val="tx1"/>
                </a:solidFill>
              </a:rPr>
              <a:t>: nombre de captures du premier échantillon (marquage).</a:t>
            </a:r>
          </a:p>
          <a:p>
            <a:r>
              <a:rPr lang="fr-FR" sz="2400" b="1" dirty="0" smtClean="0">
                <a:solidFill>
                  <a:srgbClr val="FF0000"/>
                </a:solidFill>
              </a:rPr>
              <a:t>C</a:t>
            </a:r>
            <a:r>
              <a:rPr lang="fr-FR" sz="2400" b="1" dirty="0" smtClean="0">
                <a:solidFill>
                  <a:schemeClr val="tx1"/>
                </a:solidFill>
              </a:rPr>
              <a:t>: nombre total de captures du deuxième échantillon.</a:t>
            </a:r>
          </a:p>
          <a:p>
            <a:r>
              <a:rPr lang="fr-FR" sz="2400" b="1" dirty="0" smtClean="0">
                <a:solidFill>
                  <a:srgbClr val="FF0000"/>
                </a:solidFill>
              </a:rPr>
              <a:t>R</a:t>
            </a:r>
            <a:r>
              <a:rPr lang="fr-FR" sz="2400" b="1" dirty="0" smtClean="0">
                <a:solidFill>
                  <a:schemeClr val="tx1"/>
                </a:solidFill>
              </a:rPr>
              <a:t>: nombre d’individus marqués dans le second échantillon.</a:t>
            </a:r>
            <a:endParaRPr lang="fr-FR" sz="24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a:bodyPr>
          <a:lstStyle/>
          <a:p>
            <a:r>
              <a:rPr lang="fr-FR" sz="2800" b="1" dirty="0"/>
              <a:t>B - La</a:t>
            </a:r>
            <a:r>
              <a:rPr lang="fr-FR" sz="2800" dirty="0"/>
              <a:t> </a:t>
            </a:r>
            <a:r>
              <a:rPr lang="fr-FR" sz="2800" b="1" dirty="0"/>
              <a:t>nasse</a:t>
            </a:r>
            <a:endParaRPr lang="fr-FR" sz="2800" dirty="0"/>
          </a:p>
          <a:p>
            <a:r>
              <a:rPr lang="fr-FR" sz="2800" dirty="0">
                <a:solidFill>
                  <a:srgbClr val="FF0000"/>
                </a:solidFill>
              </a:rPr>
              <a:t>Piège en forme de cage</a:t>
            </a:r>
            <a:r>
              <a:rPr lang="fr-FR" sz="2800" dirty="0"/>
              <a:t> ou de panier, fabriqué au moyen de matériaux divers. Il </a:t>
            </a:r>
            <a:r>
              <a:rPr lang="fr-FR" sz="2800" dirty="0">
                <a:solidFill>
                  <a:srgbClr val="FF0000"/>
                </a:solidFill>
              </a:rPr>
              <a:t>comporte une ou plusieurs ouvertures</a:t>
            </a:r>
            <a:r>
              <a:rPr lang="fr-FR" sz="2800" dirty="0"/>
              <a:t>.</a:t>
            </a:r>
          </a:p>
          <a:p>
            <a:r>
              <a:rPr lang="fr-FR" sz="2800" dirty="0"/>
              <a:t>Les nasses sont des engins côtiers passifs, formant des pièges clos appâtés. </a:t>
            </a:r>
            <a:r>
              <a:rPr lang="fr-FR" sz="2800" dirty="0">
                <a:solidFill>
                  <a:srgbClr val="FF0000"/>
                </a:solidFill>
              </a:rPr>
              <a:t>Elles sont mouillées au fonds, par filière </a:t>
            </a:r>
            <a:r>
              <a:rPr lang="fr-FR" sz="2800" dirty="0"/>
              <a:t>sur une même ligne mère.</a:t>
            </a:r>
          </a:p>
          <a:p>
            <a:r>
              <a:rPr lang="fr-FR" sz="2800" dirty="0"/>
              <a:t>Les nasses, à condition d’être bien posées, </a:t>
            </a:r>
            <a:r>
              <a:rPr lang="fr-FR" sz="2800" dirty="0">
                <a:solidFill>
                  <a:srgbClr val="FF0000"/>
                </a:solidFill>
              </a:rPr>
              <a:t>sont capables de pêcher dans des fonds difficiles </a:t>
            </a:r>
            <a:r>
              <a:rPr lang="fr-FR" sz="2800" dirty="0"/>
              <a:t>où les autres engins, à part les lignes à main qui ne peuvent être mouillés. </a:t>
            </a:r>
            <a:r>
              <a:rPr lang="fr-FR" sz="2800" dirty="0">
                <a:solidFill>
                  <a:srgbClr val="FF0000"/>
                </a:solidFill>
              </a:rPr>
              <a:t>Ils sont très sélectifs </a:t>
            </a:r>
            <a:r>
              <a:rPr lang="fr-FR" sz="2800" dirty="0"/>
              <a:t>(dans le cas de la nasse à maille) et </a:t>
            </a:r>
            <a:r>
              <a:rPr lang="fr-FR" sz="2800" dirty="0">
                <a:solidFill>
                  <a:srgbClr val="FF0000"/>
                </a:solidFill>
              </a:rPr>
              <a:t>ont l’avantage de conserver les proies vivantes.</a:t>
            </a:r>
          </a:p>
          <a:p>
            <a:pPr>
              <a:buNone/>
            </a:pPr>
            <a:endParaRPr lang="fr-FR" sz="2800" dirty="0"/>
          </a:p>
        </p:txBody>
      </p:sp>
      <p:pic>
        <p:nvPicPr>
          <p:cNvPr id="4" name="Picture 2"/>
          <p:cNvPicPr>
            <a:picLocks noChangeAspect="1" noChangeArrowheads="1"/>
          </p:cNvPicPr>
          <p:nvPr/>
        </p:nvPicPr>
        <p:blipFill>
          <a:blip r:embed="rId2" cstate="print"/>
          <a:srcRect/>
          <a:stretch>
            <a:fillRect/>
          </a:stretch>
        </p:blipFill>
        <p:spPr bwMode="auto">
          <a:xfrm>
            <a:off x="5572132" y="4643446"/>
            <a:ext cx="3571868" cy="2214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p:spPr>
        <p:txBody>
          <a:bodyPr/>
          <a:lstStyle/>
          <a:p>
            <a:r>
              <a:rPr lang="fr-FR" dirty="0" smtClean="0">
                <a:solidFill>
                  <a:srgbClr val="FF0000"/>
                </a:solidFill>
              </a:rPr>
              <a:t>Exemple </a:t>
            </a:r>
            <a:endParaRPr lang="fr-FR" dirty="0">
              <a:solidFill>
                <a:srgbClr val="FF0000"/>
              </a:solidFill>
            </a:endParaRPr>
          </a:p>
        </p:txBody>
      </p:sp>
      <p:sp>
        <p:nvSpPr>
          <p:cNvPr id="3" name="Espace réservé du contenu 2"/>
          <p:cNvSpPr>
            <a:spLocks noGrp="1"/>
          </p:cNvSpPr>
          <p:nvPr>
            <p:ph idx="1"/>
          </p:nvPr>
        </p:nvSpPr>
        <p:spPr>
          <a:xfrm>
            <a:off x="0" y="785794"/>
            <a:ext cx="9144000" cy="6072206"/>
          </a:xfrm>
        </p:spPr>
        <p:style>
          <a:lnRef idx="1">
            <a:schemeClr val="accent3"/>
          </a:lnRef>
          <a:fillRef idx="2">
            <a:schemeClr val="accent3"/>
          </a:fillRef>
          <a:effectRef idx="1">
            <a:schemeClr val="accent3"/>
          </a:effectRef>
          <a:fontRef idx="minor">
            <a:schemeClr val="dk1"/>
          </a:fontRef>
        </p:style>
        <p:txBody>
          <a:bodyPr>
            <a:normAutofit/>
          </a:bodyPr>
          <a:lstStyle/>
          <a:p>
            <a:r>
              <a:rPr lang="fr-FR" dirty="0" smtClean="0"/>
              <a:t>Un biologiste est chargé d’estimer  la taille de la population de micromammifères dans un </a:t>
            </a:r>
            <a:r>
              <a:rPr lang="fr-FR" dirty="0" err="1" smtClean="0"/>
              <a:t>ilôt</a:t>
            </a:r>
            <a:r>
              <a:rPr lang="fr-FR" dirty="0" smtClean="0"/>
              <a:t> boisé, qui constitue un site potentiel pour un projet de développement domiciliaire. Une première séance de piégeage résulte en un total de 40 individus capturés et marqués (C), quelques jours plus tard, le biologiste parvient à capturer 50 individus (M), parmi les quels 35 sont déjà marqués (R). La taille de la population est donc:  N = …………..?</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8417-1"/>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3143250" y="714357"/>
            <a:ext cx="3929080" cy="4929221"/>
          </a:xfrm>
          <a:prstGeom prst="rect">
            <a:avLst/>
          </a:prstGeom>
          <a:noFill/>
        </p:spPr>
      </p:pic>
      <p:sp>
        <p:nvSpPr>
          <p:cNvPr id="5" name="Text Box 6"/>
          <p:cNvSpPr txBox="1">
            <a:spLocks noChangeArrowheads="1"/>
          </p:cNvSpPr>
          <p:nvPr/>
        </p:nvSpPr>
        <p:spPr bwMode="auto">
          <a:xfrm>
            <a:off x="1187450" y="415636"/>
            <a:ext cx="1366838" cy="3841071"/>
          </a:xfrm>
          <a:prstGeom prst="rect">
            <a:avLst/>
          </a:prstGeom>
          <a:noFill/>
          <a:ln w="9525" algn="ctr">
            <a:noFill/>
            <a:miter lim="800000"/>
            <a:headEnd/>
            <a:tailEnd/>
          </a:ln>
          <a:effectLst>
            <a:outerShdw dist="35921" dir="2700000" algn="ctr" rotWithShape="0">
              <a:schemeClr val="tx1"/>
            </a:outerShdw>
          </a:effectLst>
        </p:spPr>
        <p:txBody>
          <a:bodyPr wrap="square">
            <a:spAutoFit/>
          </a:bodyPr>
          <a:lstStyle/>
          <a:p>
            <a:r>
              <a:rPr lang="fr-FR" sz="12000" dirty="0">
                <a:solidFill>
                  <a:srgbClr val="FF3300"/>
                </a:solidFill>
                <a:latin typeface="Futura XBlk BT" pitchFamily="34" charset="0"/>
              </a:rPr>
              <a:t>FIN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 d’une Nasse</a:t>
            </a:r>
            <a:endParaRPr lang="fr-FR"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666750" y="1500174"/>
            <a:ext cx="8048654" cy="2286016"/>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928662" y="3600450"/>
            <a:ext cx="7315200" cy="325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lnSpcReduction="10000"/>
          </a:bodyPr>
          <a:lstStyle/>
          <a:p>
            <a:r>
              <a:rPr lang="fr-FR" sz="2800" b="1" dirty="0"/>
              <a:t>C – Verveux</a:t>
            </a:r>
            <a:endParaRPr lang="fr-FR" sz="2800" dirty="0"/>
          </a:p>
          <a:p>
            <a:r>
              <a:rPr lang="fr-FR" sz="2800" dirty="0"/>
              <a:t>C’est un filet maillant, de </a:t>
            </a:r>
            <a:r>
              <a:rPr lang="fr-FR" sz="2800" dirty="0">
                <a:solidFill>
                  <a:srgbClr val="FF0000"/>
                </a:solidFill>
              </a:rPr>
              <a:t>forme cylindrique </a:t>
            </a:r>
            <a:r>
              <a:rPr lang="fr-FR" sz="2800" dirty="0"/>
              <a:t>ou conique, constitué par des </a:t>
            </a:r>
            <a:r>
              <a:rPr lang="fr-FR" sz="2800" dirty="0">
                <a:solidFill>
                  <a:srgbClr val="FF0000"/>
                </a:solidFill>
              </a:rPr>
              <a:t>poches de capture </a:t>
            </a:r>
            <a:r>
              <a:rPr lang="fr-FR" sz="2800" dirty="0"/>
              <a:t>et d’une nappe en nylon </a:t>
            </a:r>
            <a:r>
              <a:rPr lang="fr-FR" sz="2800" dirty="0" err="1"/>
              <a:t>monofilament</a:t>
            </a:r>
            <a:r>
              <a:rPr lang="fr-FR" sz="2800" dirty="0"/>
              <a:t>. </a:t>
            </a:r>
            <a:r>
              <a:rPr lang="fr-FR" sz="2800" dirty="0">
                <a:solidFill>
                  <a:srgbClr val="FF0000"/>
                </a:solidFill>
              </a:rPr>
              <a:t>L’ouverture est attachée à un cadre métallique </a:t>
            </a:r>
            <a:r>
              <a:rPr lang="fr-FR" sz="2800" dirty="0"/>
              <a:t>pour garder l’ouverture naturelle du filet pour </a:t>
            </a:r>
            <a:r>
              <a:rPr lang="fr-FR" sz="2800" dirty="0">
                <a:solidFill>
                  <a:srgbClr val="FF0000"/>
                </a:solidFill>
              </a:rPr>
              <a:t>facilite la pénétration des poissons à l’intérieur. </a:t>
            </a:r>
            <a:endParaRPr lang="fr-FR" sz="2800" dirty="0" smtClean="0">
              <a:solidFill>
                <a:srgbClr val="FF0000"/>
              </a:solidFill>
            </a:endParaRPr>
          </a:p>
          <a:p>
            <a:endParaRPr lang="fr-FR" sz="2800" dirty="0" smtClean="0"/>
          </a:p>
          <a:p>
            <a:endParaRPr lang="fr-FR" sz="2800" dirty="0" smtClean="0"/>
          </a:p>
          <a:p>
            <a:endParaRPr lang="fr-FR" sz="2800" dirty="0"/>
          </a:p>
          <a:p>
            <a:r>
              <a:rPr lang="fr-FR" sz="2800" b="1" dirty="0">
                <a:solidFill>
                  <a:schemeClr val="tx1"/>
                </a:solidFill>
              </a:rPr>
              <a:t>La méthode d’échantillonnage la </a:t>
            </a:r>
            <a:r>
              <a:rPr lang="fr-FR" sz="2800" b="1" dirty="0">
                <a:solidFill>
                  <a:srgbClr val="FF0000"/>
                </a:solidFill>
              </a:rPr>
              <a:t>plus utilisée est la méthode de filet</a:t>
            </a:r>
            <a:r>
              <a:rPr lang="fr-FR" sz="2800" b="1" dirty="0">
                <a:solidFill>
                  <a:schemeClr val="tx1"/>
                </a:solidFill>
              </a:rPr>
              <a:t>. Cette méthode d’échantillonnage a été utilisée par différents auteurs.</a:t>
            </a:r>
          </a:p>
          <a:p>
            <a:r>
              <a:rPr lang="fr-FR" sz="2800" b="1" dirty="0">
                <a:solidFill>
                  <a:schemeClr val="tx1"/>
                </a:solidFill>
              </a:rPr>
              <a:t>Après l’échantillonnage des poissons, il faut les </a:t>
            </a:r>
            <a:r>
              <a:rPr lang="fr-FR" sz="2800" b="1" dirty="0">
                <a:solidFill>
                  <a:srgbClr val="FF0000"/>
                </a:solidFill>
              </a:rPr>
              <a:t>transportés au laboratoire dans une glacière contenant l’eau du barrage  pour l’identification. </a:t>
            </a:r>
          </a:p>
          <a:p>
            <a:endParaRPr lang="fr-FR" sz="2800" dirty="0"/>
          </a:p>
        </p:txBody>
      </p:sp>
      <p:pic>
        <p:nvPicPr>
          <p:cNvPr id="4" name="Picture 3"/>
          <p:cNvPicPr>
            <a:picLocks noChangeAspect="1" noChangeArrowheads="1"/>
          </p:cNvPicPr>
          <p:nvPr/>
        </p:nvPicPr>
        <p:blipFill>
          <a:blip r:embed="rId2" cstate="print"/>
          <a:srcRect/>
          <a:stretch>
            <a:fillRect/>
          </a:stretch>
        </p:blipFill>
        <p:spPr bwMode="auto">
          <a:xfrm>
            <a:off x="5286380" y="2428868"/>
            <a:ext cx="3857620"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2984"/>
          </a:xfrm>
        </p:spPr>
        <p:txBody>
          <a:bodyPr>
            <a:normAutofit/>
          </a:bodyPr>
          <a:lstStyle/>
          <a:p>
            <a:r>
              <a:rPr lang="fr-FR" sz="2800" b="1" dirty="0" smtClean="0"/>
              <a:t>Schéma d’un Verveux</a:t>
            </a:r>
            <a:endParaRPr lang="fr-FR"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14348" y="1071546"/>
            <a:ext cx="7929618"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sz="2800" b="1" dirty="0" smtClean="0"/>
              <a:t>D - La pêche électrique</a:t>
            </a:r>
            <a:r>
              <a:rPr lang="fr-FR" sz="2800" b="1" dirty="0"/>
              <a:t/>
            </a:r>
            <a:br>
              <a:rPr lang="fr-FR" sz="2800" b="1" dirty="0"/>
            </a:br>
            <a:endParaRPr lang="fr-FR" sz="2800" dirty="0"/>
          </a:p>
        </p:txBody>
      </p:sp>
      <p:sp>
        <p:nvSpPr>
          <p:cNvPr id="5" name="Espace réservé du contenu 4"/>
          <p:cNvSpPr>
            <a:spLocks noGrp="1"/>
          </p:cNvSpPr>
          <p:nvPr>
            <p:ph idx="1"/>
          </p:nvPr>
        </p:nvSpPr>
        <p:spPr>
          <a:xfrm>
            <a:off x="0" y="571480"/>
            <a:ext cx="9144000" cy="6286520"/>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fr-FR" sz="3100" b="1" dirty="0" smtClean="0">
                <a:solidFill>
                  <a:srgbClr val="FF0000"/>
                </a:solidFill>
              </a:rPr>
              <a:t>Principe</a:t>
            </a:r>
          </a:p>
          <a:p>
            <a:r>
              <a:rPr lang="fr-FR" sz="3100" b="1" dirty="0" smtClean="0">
                <a:solidFill>
                  <a:schemeClr val="tx1"/>
                </a:solidFill>
              </a:rPr>
              <a:t>Un </a:t>
            </a:r>
            <a:r>
              <a:rPr lang="fr-FR" sz="3100" b="1" dirty="0">
                <a:solidFill>
                  <a:schemeClr val="tx1"/>
                </a:solidFill>
              </a:rPr>
              <a:t>générateur produit un courant redressé d'intensité réglable entre 300 et 600 volts</a:t>
            </a:r>
            <a:r>
              <a:rPr lang="fr-FR" sz="3100" b="1" dirty="0" smtClean="0">
                <a:solidFill>
                  <a:schemeClr val="tx1"/>
                </a:solidFill>
              </a:rPr>
              <a:t>.</a:t>
            </a:r>
          </a:p>
          <a:p>
            <a:r>
              <a:rPr lang="fr-FR" sz="3100" b="1" dirty="0" smtClean="0">
                <a:solidFill>
                  <a:schemeClr val="tx1"/>
                </a:solidFill>
              </a:rPr>
              <a:t> </a:t>
            </a:r>
            <a:r>
              <a:rPr lang="fr-FR" sz="3100" b="1" dirty="0">
                <a:solidFill>
                  <a:schemeClr val="tx1"/>
                </a:solidFill>
              </a:rPr>
              <a:t>La </a:t>
            </a:r>
            <a:r>
              <a:rPr lang="fr-FR" sz="3100" b="1" dirty="0">
                <a:solidFill>
                  <a:srgbClr val="FF0000"/>
                </a:solidFill>
              </a:rPr>
              <a:t>phase négative est mise à l'eau </a:t>
            </a:r>
            <a:r>
              <a:rPr lang="fr-FR" sz="3100" b="1" dirty="0">
                <a:solidFill>
                  <a:schemeClr val="tx1"/>
                </a:solidFill>
              </a:rPr>
              <a:t>via une grille métallique (cathode). </a:t>
            </a:r>
            <a:endParaRPr lang="fr-FR" sz="3100" b="1" dirty="0" smtClean="0">
              <a:solidFill>
                <a:schemeClr val="tx1"/>
              </a:solidFill>
            </a:endParaRPr>
          </a:p>
          <a:p>
            <a:r>
              <a:rPr lang="fr-FR" sz="3100" b="1" dirty="0" smtClean="0">
                <a:solidFill>
                  <a:schemeClr val="tx1"/>
                </a:solidFill>
              </a:rPr>
              <a:t>La </a:t>
            </a:r>
            <a:r>
              <a:rPr lang="fr-FR" sz="3100" b="1" dirty="0">
                <a:solidFill>
                  <a:srgbClr val="FF0000"/>
                </a:solidFill>
              </a:rPr>
              <a:t>phase positive est connectée à une anode de pêche </a:t>
            </a:r>
            <a:r>
              <a:rPr lang="fr-FR" sz="3100" b="1" dirty="0">
                <a:solidFill>
                  <a:schemeClr val="tx1"/>
                </a:solidFill>
              </a:rPr>
              <a:t>(manche isolant terminé par un anneau d'acier inoxydable), qui va être manipulée par un opérateur. </a:t>
            </a:r>
            <a:endParaRPr lang="fr-FR" sz="3100" b="1" dirty="0" smtClean="0">
              <a:solidFill>
                <a:schemeClr val="tx1"/>
              </a:solidFill>
            </a:endParaRPr>
          </a:p>
          <a:p>
            <a:r>
              <a:rPr lang="fr-FR" sz="3100" b="1" dirty="0" smtClean="0">
                <a:solidFill>
                  <a:schemeClr val="tx1"/>
                </a:solidFill>
              </a:rPr>
              <a:t>Une </a:t>
            </a:r>
            <a:r>
              <a:rPr lang="fr-FR" sz="3100" b="1" dirty="0">
                <a:solidFill>
                  <a:schemeClr val="tx1"/>
                </a:solidFill>
              </a:rPr>
              <a:t>fois plongée dans l'eau, l'anode ferme le circuit électrique et le phénomène de pêche se produit. </a:t>
            </a:r>
            <a:endParaRPr lang="fr-FR" sz="3100" b="1" dirty="0" smtClean="0">
              <a:solidFill>
                <a:schemeClr val="tx1"/>
              </a:solidFill>
            </a:endParaRPr>
          </a:p>
          <a:p>
            <a:r>
              <a:rPr lang="fr-FR" sz="3100" b="1" dirty="0" smtClean="0">
                <a:solidFill>
                  <a:schemeClr val="tx1"/>
                </a:solidFill>
              </a:rPr>
              <a:t>Un </a:t>
            </a:r>
            <a:r>
              <a:rPr lang="fr-FR" sz="3100" b="1" dirty="0">
                <a:solidFill>
                  <a:schemeClr val="tx1"/>
                </a:solidFill>
              </a:rPr>
              <a:t>champ électrique sphérique d'intensité décroissante à mesure que l'on s'en éloigne, va rayonner autour de l'anode et influencer le comportement de tout poisson se trouvant à l'intérieur. </a:t>
            </a:r>
            <a:endParaRPr lang="fr-FR" sz="3100" b="1" dirty="0" smtClean="0">
              <a:solidFill>
                <a:schemeClr val="tx1"/>
              </a:solidFill>
            </a:endParaRPr>
          </a:p>
          <a:p>
            <a:r>
              <a:rPr lang="fr-FR" sz="3100" b="1" dirty="0" smtClean="0">
                <a:solidFill>
                  <a:schemeClr val="tx1"/>
                </a:solidFill>
              </a:rPr>
              <a:t>Les </a:t>
            </a:r>
            <a:r>
              <a:rPr lang="fr-FR" sz="3100" b="1" dirty="0">
                <a:solidFill>
                  <a:schemeClr val="tx1"/>
                </a:solidFill>
              </a:rPr>
              <a:t>terminaisons nerveuses présentes sur les flancs des poissons (les lignes latérales) sont des récepteurs sensibles à ce stimulus</a:t>
            </a:r>
            <a:r>
              <a:rPr lang="fr-FR" sz="3100" b="1" dirty="0" smtClean="0">
                <a:solidFill>
                  <a:schemeClr val="tx1"/>
                </a:solidFill>
              </a:rPr>
              <a:t>.</a:t>
            </a:r>
          </a:p>
          <a:p>
            <a:r>
              <a:rPr lang="fr-FR" sz="3100" b="1" dirty="0" smtClean="0">
                <a:solidFill>
                  <a:schemeClr val="tx1"/>
                </a:solidFill>
              </a:rPr>
              <a:t> </a:t>
            </a:r>
            <a:r>
              <a:rPr lang="fr-FR" sz="3100" b="1" dirty="0">
                <a:solidFill>
                  <a:schemeClr val="tx1"/>
                </a:solidFill>
              </a:rPr>
              <a:t>La différence de potentiel appliquée à ces lignes latérales va déterminer une modification de comportement chez le poisson, qui va irrésistiblement nager vers le gradient de potentiel le plus élevé</a:t>
            </a:r>
            <a:r>
              <a:rPr lang="fr-FR" sz="3100" b="1" dirty="0" smtClean="0">
                <a:solidFill>
                  <a:schemeClr val="tx1"/>
                </a:solidFill>
              </a:rPr>
              <a:t>. C'est </a:t>
            </a:r>
            <a:r>
              <a:rPr lang="fr-FR" sz="3100" b="1" dirty="0">
                <a:solidFill>
                  <a:schemeClr val="tx1"/>
                </a:solidFill>
              </a:rPr>
              <a:t>ce que l'on appelle la nage forcée</a:t>
            </a:r>
            <a:r>
              <a:rPr lang="fr-FR" sz="3100" b="1" dirty="0" smtClean="0">
                <a:solidFill>
                  <a:schemeClr val="tx1"/>
                </a:solidFill>
              </a:rPr>
              <a:t>.</a:t>
            </a:r>
          </a:p>
          <a:p>
            <a:r>
              <a:rPr lang="fr-FR" sz="3100" b="1" dirty="0" smtClean="0">
                <a:solidFill>
                  <a:schemeClr val="tx1"/>
                </a:solidFill>
              </a:rPr>
              <a:t> </a:t>
            </a:r>
            <a:r>
              <a:rPr lang="fr-FR" sz="3100" b="1" dirty="0">
                <a:solidFill>
                  <a:schemeClr val="tx1"/>
                </a:solidFill>
              </a:rPr>
              <a:t>Une fois arrivé à proximité de l'anode, là où le champ électrique est le plus élevé, le poisson entre en électronarcose - une sorte de perte de connaissance - et est capturé dans une épuisette</a:t>
            </a:r>
            <a:r>
              <a:rPr lang="fr-FR" sz="3100" b="1" dirty="0" smtClean="0">
                <a:solidFill>
                  <a:schemeClr val="tx1"/>
                </a:solidFill>
              </a:rPr>
              <a:t>.</a:t>
            </a:r>
          </a:p>
          <a:p>
            <a:r>
              <a:rPr lang="fr-FR" sz="3100" b="1" dirty="0" smtClean="0">
                <a:solidFill>
                  <a:schemeClr val="tx1"/>
                </a:solidFill>
              </a:rPr>
              <a:t> </a:t>
            </a:r>
            <a:r>
              <a:rPr lang="fr-FR" sz="3100" b="1" dirty="0">
                <a:solidFill>
                  <a:schemeClr val="tx1"/>
                </a:solidFill>
              </a:rPr>
              <a:t>Une fois qu'il n'est plus soumis au champ électrique, l'animal recouvre sa mobilité très rapidement et ne garde aucune séquelle</a:t>
            </a:r>
            <a:r>
              <a:rPr lang="fr-FR" sz="3100" b="1" dirty="0" smtClean="0">
                <a:solidFill>
                  <a:schemeClr val="tx1"/>
                </a:solidFill>
              </a:rPr>
              <a:t>.</a:t>
            </a:r>
          </a:p>
          <a:p>
            <a:r>
              <a:rPr lang="fr-FR" sz="3100" b="1" dirty="0" smtClean="0">
                <a:solidFill>
                  <a:schemeClr val="tx1"/>
                </a:solidFill>
              </a:rPr>
              <a:t> </a:t>
            </a:r>
            <a:r>
              <a:rPr lang="fr-FR" sz="3100" b="1" dirty="0">
                <a:solidFill>
                  <a:schemeClr val="tx1"/>
                </a:solidFill>
              </a:rPr>
              <a:t>Ainsi capturé, il sera pesé, mesuré et éventuellement marqué avant d'être remis dans son élément.</a:t>
            </a:r>
          </a:p>
          <a:p>
            <a:endParaRPr lang="fr-FR" sz="28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fr-FR" sz="4000" b="1" dirty="0">
                <a:solidFill>
                  <a:srgbClr val="FF0000"/>
                </a:solidFill>
              </a:rPr>
              <a:t>Pêche électrique</a:t>
            </a:r>
            <a:r>
              <a:rPr lang="fr-FR" sz="4000" dirty="0">
                <a:solidFill>
                  <a:srgbClr val="FF0000"/>
                </a:solidFill>
              </a:rPr>
              <a:t> </a:t>
            </a:r>
            <a:br>
              <a:rPr lang="fr-FR" sz="4000" dirty="0">
                <a:solidFill>
                  <a:srgbClr val="FF0000"/>
                </a:solidFill>
              </a:rPr>
            </a:br>
            <a:endParaRPr lang="fr-FR" sz="4000" dirty="0">
              <a:solidFill>
                <a:srgbClr val="FF0000"/>
              </a:solidFill>
            </a:endParaRPr>
          </a:p>
        </p:txBody>
      </p:sp>
      <p:sp>
        <p:nvSpPr>
          <p:cNvPr id="24579" name="Rectangle 3"/>
          <p:cNvSpPr>
            <a:spLocks noGrp="1" noChangeArrowheads="1"/>
          </p:cNvSpPr>
          <p:nvPr>
            <p:ph type="body" idx="1"/>
          </p:nvPr>
        </p:nvSpPr>
        <p:spPr/>
        <p:txBody>
          <a:bodyPr/>
          <a:lstStyle/>
          <a:p>
            <a:endParaRPr lang="fr-FR"/>
          </a:p>
        </p:txBody>
      </p:sp>
      <p:pic>
        <p:nvPicPr>
          <p:cNvPr id="24580" name="Picture 4" descr="riviere"/>
          <p:cNvPicPr>
            <a:picLocks noChangeAspect="1" noChangeArrowheads="1"/>
          </p:cNvPicPr>
          <p:nvPr/>
        </p:nvPicPr>
        <p:blipFill>
          <a:blip r:embed="rId2" cstate="print"/>
          <a:srcRect/>
          <a:stretch>
            <a:fillRect/>
          </a:stretch>
        </p:blipFill>
        <p:spPr bwMode="auto">
          <a:xfrm>
            <a:off x="250825" y="1601788"/>
            <a:ext cx="8893175" cy="5256212"/>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fr-FR" sz="4000">
                <a:solidFill>
                  <a:schemeClr val="tx1"/>
                </a:solidFill>
              </a:rPr>
              <a:t>Pêche électrique</a:t>
            </a:r>
            <a:r>
              <a:rPr lang="fr-FR" sz="4000">
                <a:solidFill>
                  <a:srgbClr val="FFFF00"/>
                </a:solidFill>
              </a:rPr>
              <a:t/>
            </a:r>
            <a:br>
              <a:rPr lang="fr-FR" sz="4000">
                <a:solidFill>
                  <a:srgbClr val="FFFF00"/>
                </a:solidFill>
              </a:rPr>
            </a:br>
            <a:endParaRPr lang="fr-FR" sz="4000">
              <a:solidFill>
                <a:srgbClr val="FFFF00"/>
              </a:solidFill>
            </a:endParaRPr>
          </a:p>
        </p:txBody>
      </p:sp>
      <p:sp>
        <p:nvSpPr>
          <p:cNvPr id="25603" name="Rectangle 3"/>
          <p:cNvSpPr>
            <a:spLocks noGrp="1" noChangeArrowheads="1"/>
          </p:cNvSpPr>
          <p:nvPr>
            <p:ph type="body" sz="half" idx="1"/>
          </p:nvPr>
        </p:nvSpPr>
        <p:spPr>
          <a:xfrm>
            <a:off x="457200" y="1571612"/>
            <a:ext cx="4038600" cy="4554551"/>
          </a:xfrm>
        </p:spPr>
        <p:txBody>
          <a:bodyPr/>
          <a:lstStyle/>
          <a:p>
            <a:pPr>
              <a:buFont typeface="Wingdings" pitchFamily="2" charset="2"/>
              <a:buNone/>
            </a:pPr>
            <a:r>
              <a:rPr lang="fr-FR" sz="2400" u="sng" dirty="0"/>
              <a:t>Les avantages</a:t>
            </a:r>
          </a:p>
          <a:p>
            <a:pPr>
              <a:buFont typeface="Wingdings" pitchFamily="2" charset="2"/>
              <a:buNone/>
            </a:pPr>
            <a:r>
              <a:rPr lang="fr-FR" sz="2400" dirty="0"/>
              <a:t>	- Méthode non sélective</a:t>
            </a:r>
          </a:p>
          <a:p>
            <a:pPr>
              <a:buFont typeface="Wingdings" pitchFamily="2" charset="2"/>
              <a:buNone/>
            </a:pPr>
            <a:r>
              <a:rPr lang="fr-FR" sz="2400" dirty="0"/>
              <a:t>	- Non traumatisante</a:t>
            </a:r>
          </a:p>
          <a:p>
            <a:pPr>
              <a:buFont typeface="Wingdings" pitchFamily="2" charset="2"/>
              <a:buNone/>
            </a:pPr>
            <a:r>
              <a:rPr lang="fr-FR" sz="2400" dirty="0"/>
              <a:t>	- Efficacité élevée</a:t>
            </a:r>
          </a:p>
          <a:p>
            <a:pPr>
              <a:buFont typeface="Wingdings" pitchFamily="2" charset="2"/>
              <a:buNone/>
            </a:pPr>
            <a:r>
              <a:rPr lang="fr-FR" sz="2400" dirty="0"/>
              <a:t>	- Standardisée et reproductible</a:t>
            </a:r>
          </a:p>
          <a:p>
            <a:pPr>
              <a:buFont typeface="Wingdings" pitchFamily="2" charset="2"/>
              <a:buNone/>
            </a:pPr>
            <a:r>
              <a:rPr lang="fr-FR" sz="2400" u="sng" dirty="0"/>
              <a:t>Les inconvénients</a:t>
            </a:r>
          </a:p>
          <a:p>
            <a:pPr>
              <a:buFont typeface="Wingdings" pitchFamily="2" charset="2"/>
              <a:buNone/>
            </a:pPr>
            <a:r>
              <a:rPr lang="fr-FR" sz="2400" dirty="0"/>
              <a:t>	- Coût</a:t>
            </a:r>
          </a:p>
          <a:p>
            <a:pPr>
              <a:buFont typeface="Wingdings" pitchFamily="2" charset="2"/>
              <a:buNone/>
            </a:pPr>
            <a:r>
              <a:rPr lang="fr-FR" sz="2400" dirty="0"/>
              <a:t>	- Milieu aquatique peu profond </a:t>
            </a:r>
          </a:p>
          <a:p>
            <a:pPr>
              <a:buFont typeface="Wingdings" pitchFamily="2" charset="2"/>
              <a:buNone/>
            </a:pPr>
            <a:endParaRPr lang="fr-FR" sz="2400" dirty="0"/>
          </a:p>
          <a:p>
            <a:pPr>
              <a:buFont typeface="Wingdings" pitchFamily="2" charset="2"/>
              <a:buNone/>
            </a:pPr>
            <a:endParaRPr lang="fr-FR" sz="2400" dirty="0">
              <a:solidFill>
                <a:srgbClr val="FFFF00"/>
              </a:solidFill>
            </a:endParaRPr>
          </a:p>
        </p:txBody>
      </p:sp>
      <p:sp>
        <p:nvSpPr>
          <p:cNvPr id="25604" name="Oval 4"/>
          <p:cNvSpPr>
            <a:spLocks noChangeArrowheads="1"/>
          </p:cNvSpPr>
          <p:nvPr/>
        </p:nvSpPr>
        <p:spPr bwMode="auto">
          <a:xfrm>
            <a:off x="1619250" y="1773238"/>
            <a:ext cx="288925" cy="287337"/>
          </a:xfrm>
          <a:prstGeom prst="ellipse">
            <a:avLst/>
          </a:prstGeom>
          <a:noFill/>
          <a:ln w="9525" algn="ctr">
            <a:noFill/>
            <a:round/>
            <a:headEnd/>
            <a:tailEnd/>
          </a:ln>
          <a:effectLst/>
        </p:spPr>
        <p:txBody>
          <a:bodyPr wrap="none" anchor="ctr">
            <a:spAutoFit/>
          </a:bodyPr>
          <a:lstStyle/>
          <a:p>
            <a:endParaRPr lang="fr-FR"/>
          </a:p>
        </p:txBody>
      </p:sp>
      <p:pic>
        <p:nvPicPr>
          <p:cNvPr id="25605" name="Picture 5" descr="pause"/>
          <p:cNvPicPr>
            <a:picLocks noChangeAspect="1" noChangeArrowheads="1"/>
          </p:cNvPicPr>
          <p:nvPr/>
        </p:nvPicPr>
        <p:blipFill>
          <a:blip r:embed="rId2" cstate="print"/>
          <a:srcRect/>
          <a:stretch>
            <a:fillRect/>
          </a:stretch>
        </p:blipFill>
        <p:spPr bwMode="auto">
          <a:xfrm>
            <a:off x="5292725" y="4365625"/>
            <a:ext cx="2381250" cy="1790700"/>
          </a:xfrm>
          <a:prstGeom prst="rect">
            <a:avLst/>
          </a:prstGeom>
          <a:noFill/>
        </p:spPr>
      </p:pic>
      <p:pic>
        <p:nvPicPr>
          <p:cNvPr id="25606" name="Picture 6" descr="pause1"/>
          <p:cNvPicPr>
            <a:picLocks noChangeAspect="1" noChangeArrowheads="1"/>
          </p:cNvPicPr>
          <p:nvPr/>
        </p:nvPicPr>
        <p:blipFill>
          <a:blip r:embed="rId3" cstate="print"/>
          <a:srcRect/>
          <a:stretch>
            <a:fillRect/>
          </a:stretch>
        </p:blipFill>
        <p:spPr bwMode="auto">
          <a:xfrm>
            <a:off x="5292725" y="1773238"/>
            <a:ext cx="2381250" cy="1790700"/>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TotalTime>
  <Words>2198</Words>
  <Application>Microsoft Office PowerPoint</Application>
  <PresentationFormat>Affichage à l'écran (4:3)</PresentationFormat>
  <Paragraphs>178</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Méthodes d’étude des poissons  </vt:lpstr>
      <vt:lpstr>Schéma de la ligne</vt:lpstr>
      <vt:lpstr>Diapositive 3</vt:lpstr>
      <vt:lpstr>Schéma d’une Nasse</vt:lpstr>
      <vt:lpstr>Diapositive 5</vt:lpstr>
      <vt:lpstr>Schéma d’un Verveux</vt:lpstr>
      <vt:lpstr>D - La pêche électrique </vt:lpstr>
      <vt:lpstr>Pêche électrique  </vt:lpstr>
      <vt:lpstr>Pêche électrique </vt:lpstr>
      <vt:lpstr>Peuplement total</vt:lpstr>
      <vt:lpstr> PRINCIPALES MÉTHODES DE DÉNOMBREMENT DES OISEAUX</vt:lpstr>
      <vt:lpstr>Diapositive 12</vt:lpstr>
      <vt:lpstr>Les comptages au sol et aériens</vt:lpstr>
      <vt:lpstr>Diapositive 14</vt:lpstr>
      <vt:lpstr>Diapositive 15</vt:lpstr>
      <vt:lpstr>Méthode des plans quadrillés </vt:lpstr>
      <vt:lpstr>Diapositive 17</vt:lpstr>
      <vt:lpstr>Diapositive 18</vt:lpstr>
      <vt:lpstr>Diapositive 19</vt:lpstr>
      <vt:lpstr>Diapositive 20</vt:lpstr>
      <vt:lpstr>Diapositive 21</vt:lpstr>
      <vt:lpstr>Diapositive 22</vt:lpstr>
      <vt:lpstr> Méthode des indices ponctuels d’abondance (I.P.A.) </vt:lpstr>
      <vt:lpstr>Diapositive 24</vt:lpstr>
      <vt:lpstr>Méthodes d’échantillonnage des Reptiles et Amphibiens</vt:lpstr>
      <vt:lpstr>Méthodes de piégeage des petits mammifères</vt:lpstr>
      <vt:lpstr>Différents types de pièges utilisés pour la capture des micromammifères </vt:lpstr>
      <vt:lpstr>Diapositive 28</vt:lpstr>
      <vt:lpstr>Méthode de capture – marquage – recapture (M. de Peterson)</vt:lpstr>
      <vt:lpstr>Exemple </vt:lpstr>
      <vt:lpstr>Diapositive 31</vt:lpstr>
    </vt:vector>
  </TitlesOfParts>
  <Company>Ben Projects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utilisées au laboratoire </dc:title>
  <dc:creator>Poste de Travail</dc:creator>
  <cp:lastModifiedBy>CH.</cp:lastModifiedBy>
  <cp:revision>231</cp:revision>
  <dcterms:created xsi:type="dcterms:W3CDTF">2012-05-01T08:00:04Z</dcterms:created>
  <dcterms:modified xsi:type="dcterms:W3CDTF">2015-05-05T10:33:27Z</dcterms:modified>
</cp:coreProperties>
</file>